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302" r:id="rId2"/>
    <p:sldId id="256" r:id="rId3"/>
    <p:sldId id="281" r:id="rId4"/>
    <p:sldId id="298" r:id="rId5"/>
    <p:sldId id="282" r:id="rId6"/>
    <p:sldId id="260" r:id="rId7"/>
    <p:sldId id="277" r:id="rId8"/>
    <p:sldId id="299" r:id="rId9"/>
    <p:sldId id="301" r:id="rId10"/>
    <p:sldId id="290" r:id="rId11"/>
    <p:sldId id="258" r:id="rId12"/>
    <p:sldId id="284" r:id="rId13"/>
    <p:sldId id="286" r:id="rId14"/>
    <p:sldId id="285" r:id="rId15"/>
    <p:sldId id="287" r:id="rId16"/>
    <p:sldId id="276" r:id="rId17"/>
    <p:sldId id="262" r:id="rId18"/>
    <p:sldId id="270" r:id="rId19"/>
    <p:sldId id="268" r:id="rId20"/>
    <p:sldId id="269" r:id="rId21"/>
    <p:sldId id="303" r:id="rId22"/>
    <p:sldId id="273" r:id="rId23"/>
    <p:sldId id="274" r:id="rId24"/>
    <p:sldId id="275" r:id="rId25"/>
    <p:sldId id="304" r:id="rId26"/>
    <p:sldId id="291" r:id="rId27"/>
    <p:sldId id="297" r:id="rId28"/>
    <p:sldId id="293" r:id="rId29"/>
    <p:sldId id="294" r:id="rId30"/>
    <p:sldId id="295" r:id="rId31"/>
    <p:sldId id="279"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4" autoAdjust="0"/>
    <p:restoredTop sz="74488" autoAdjust="0"/>
  </p:normalViewPr>
  <p:slideViewPr>
    <p:cSldViewPr snapToGrid="0">
      <p:cViewPr varScale="1">
        <p:scale>
          <a:sx n="72" d="100"/>
          <a:sy n="72" d="100"/>
        </p:scale>
        <p:origin x="1140" y="45"/>
      </p:cViewPr>
      <p:guideLst/>
    </p:cSldViewPr>
  </p:slideViewPr>
  <p:notesTextViewPr>
    <p:cViewPr>
      <p:scale>
        <a:sx n="3" d="2"/>
        <a:sy n="3" d="2"/>
      </p:scale>
      <p:origin x="0" y="0"/>
    </p:cViewPr>
  </p:notesTextViewPr>
  <p:notesViewPr>
    <p:cSldViewPr snapToGrid="0">
      <p:cViewPr varScale="1">
        <p:scale>
          <a:sx n="76" d="100"/>
          <a:sy n="76" d="100"/>
        </p:scale>
        <p:origin x="288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F71FB-A45D-47A9-A96C-0BC7DD564B3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1027BEE-E819-46EE-9CDF-FB8DD021BFCE}">
      <dgm:prSet phldrT="[Text]"/>
      <dgm:spPr/>
      <dgm:t>
        <a:bodyPr/>
        <a:lstStyle/>
        <a:p>
          <a:r>
            <a:rPr lang="en-US" b="1" dirty="0" smtClean="0">
              <a:solidFill>
                <a:schemeClr val="bg2">
                  <a:lumMod val="50000"/>
                </a:schemeClr>
              </a:solidFill>
            </a:rPr>
            <a:t>Use proactive ethical infrastructure tailored to the practice</a:t>
          </a:r>
          <a:endParaRPr lang="en-US" b="1" dirty="0">
            <a:solidFill>
              <a:schemeClr val="bg2">
                <a:lumMod val="50000"/>
              </a:schemeClr>
            </a:solidFill>
          </a:endParaRPr>
        </a:p>
      </dgm:t>
    </dgm:pt>
    <dgm:pt modelId="{4CDCCF0D-0865-401F-B413-D0D0A14BE76B}" type="parTrans" cxnId="{B8D04106-2D1A-4F36-A176-6E968DFB8984}">
      <dgm:prSet/>
      <dgm:spPr/>
      <dgm:t>
        <a:bodyPr/>
        <a:lstStyle/>
        <a:p>
          <a:endParaRPr lang="en-US"/>
        </a:p>
      </dgm:t>
    </dgm:pt>
    <dgm:pt modelId="{EEF38D8B-7AA2-426F-B7C1-1D821A8AF3E4}" type="sibTrans" cxnId="{B8D04106-2D1A-4F36-A176-6E968DFB8984}">
      <dgm:prSet/>
      <dgm:spPr/>
      <dgm:t>
        <a:bodyPr/>
        <a:lstStyle/>
        <a:p>
          <a:endParaRPr lang="en-US"/>
        </a:p>
      </dgm:t>
    </dgm:pt>
    <dgm:pt modelId="{EC2DBF66-35CA-45BF-8850-054E71EB372C}">
      <dgm:prSet phldrT="[Text]"/>
      <dgm:spPr/>
      <dgm:t>
        <a:bodyPr/>
        <a:lstStyle/>
        <a:p>
          <a:r>
            <a:rPr lang="en-US" b="1" dirty="0" smtClean="0">
              <a:solidFill>
                <a:schemeClr val="bg2">
                  <a:lumMod val="50000"/>
                </a:schemeClr>
              </a:solidFill>
            </a:rPr>
            <a:t>Enables lawyer to focus on practice of law and provide excellent ethical legal services to clients</a:t>
          </a:r>
          <a:endParaRPr lang="en-US" b="1" dirty="0">
            <a:solidFill>
              <a:schemeClr val="bg2">
                <a:lumMod val="50000"/>
              </a:schemeClr>
            </a:solidFill>
          </a:endParaRPr>
        </a:p>
      </dgm:t>
    </dgm:pt>
    <dgm:pt modelId="{ECC413FF-0BA0-4E5E-9FC5-B5487465E2F7}" type="parTrans" cxnId="{39E205F7-AB10-4A00-8DF9-1FED7BED644B}">
      <dgm:prSet/>
      <dgm:spPr/>
      <dgm:t>
        <a:bodyPr/>
        <a:lstStyle/>
        <a:p>
          <a:endParaRPr lang="en-US"/>
        </a:p>
      </dgm:t>
    </dgm:pt>
    <dgm:pt modelId="{F2C38DD8-2ABD-44BB-95E3-8820B5ECCD92}" type="sibTrans" cxnId="{39E205F7-AB10-4A00-8DF9-1FED7BED644B}">
      <dgm:prSet/>
      <dgm:spPr/>
      <dgm:t>
        <a:bodyPr/>
        <a:lstStyle/>
        <a:p>
          <a:endParaRPr lang="en-US"/>
        </a:p>
      </dgm:t>
    </dgm:pt>
    <dgm:pt modelId="{3144231B-B43B-4764-BF25-E1CA2DAA6971}">
      <dgm:prSet phldrT="[Text]"/>
      <dgm:spPr/>
      <dgm:t>
        <a:bodyPr/>
        <a:lstStyle/>
        <a:p>
          <a:r>
            <a:rPr lang="en-US" b="1" dirty="0" smtClean="0">
              <a:solidFill>
                <a:schemeClr val="bg2">
                  <a:lumMod val="50000"/>
                </a:schemeClr>
              </a:solidFill>
            </a:rPr>
            <a:t>Clients </a:t>
          </a:r>
          <a:r>
            <a:rPr lang="en-US" b="1" dirty="0" err="1" smtClean="0">
              <a:solidFill>
                <a:schemeClr val="bg2">
                  <a:lumMod val="50000"/>
                </a:schemeClr>
              </a:solidFill>
            </a:rPr>
            <a:t>benefit</a:t>
          </a:r>
          <a:r>
            <a:rPr lang="en-US" b="1" dirty="0" err="1" smtClean="0">
              <a:solidFill>
                <a:schemeClr val="bg2">
                  <a:lumMod val="50000"/>
                </a:schemeClr>
              </a:solidFill>
              <a:latin typeface="Times New Roman" panose="02020603050405020304" pitchFamily="18" charset="0"/>
              <a:cs typeface="Times New Roman" panose="02020603050405020304" pitchFamily="18" charset="0"/>
            </a:rPr>
            <a:t>│</a:t>
          </a:r>
          <a:r>
            <a:rPr lang="en-US" b="1" dirty="0" err="1" smtClean="0">
              <a:solidFill>
                <a:schemeClr val="bg2">
                  <a:lumMod val="50000"/>
                </a:schemeClr>
              </a:solidFill>
            </a:rPr>
            <a:t>Practice</a:t>
          </a:r>
          <a:r>
            <a:rPr lang="en-US" b="1" dirty="0" smtClean="0">
              <a:solidFill>
                <a:schemeClr val="bg2">
                  <a:lumMod val="50000"/>
                </a:schemeClr>
              </a:solidFill>
            </a:rPr>
            <a:t> thrives</a:t>
          </a:r>
          <a:endParaRPr lang="en-US" dirty="0">
            <a:solidFill>
              <a:schemeClr val="bg2">
                <a:lumMod val="50000"/>
              </a:schemeClr>
            </a:solidFill>
          </a:endParaRPr>
        </a:p>
      </dgm:t>
    </dgm:pt>
    <dgm:pt modelId="{904CE362-D5E0-4339-A2D8-7FB27F45F23E}" type="parTrans" cxnId="{B30712F5-BCA2-4FDA-9F6F-C24E7BBEBC6C}">
      <dgm:prSet/>
      <dgm:spPr/>
      <dgm:t>
        <a:bodyPr/>
        <a:lstStyle/>
        <a:p>
          <a:endParaRPr lang="en-US"/>
        </a:p>
      </dgm:t>
    </dgm:pt>
    <dgm:pt modelId="{F9154CDF-DD54-4A70-A903-195EB8B0083A}" type="sibTrans" cxnId="{B30712F5-BCA2-4FDA-9F6F-C24E7BBEBC6C}">
      <dgm:prSet/>
      <dgm:spPr/>
      <dgm:t>
        <a:bodyPr/>
        <a:lstStyle/>
        <a:p>
          <a:endParaRPr lang="en-US"/>
        </a:p>
      </dgm:t>
    </dgm:pt>
    <dgm:pt modelId="{3D3F52A2-50EB-441F-8B29-FD618983E4C2}">
      <dgm:prSet phldrT="[Text]"/>
      <dgm:spPr/>
      <dgm:t>
        <a:bodyPr/>
        <a:lstStyle/>
        <a:p>
          <a:r>
            <a:rPr lang="en-US" b="1" dirty="0" smtClean="0">
              <a:solidFill>
                <a:schemeClr val="bg2">
                  <a:lumMod val="50000"/>
                </a:schemeClr>
              </a:solidFill>
            </a:rPr>
            <a:t>Results in:</a:t>
          </a:r>
        </a:p>
        <a:p>
          <a:r>
            <a:rPr lang="en-US" b="1" dirty="0" smtClean="0">
              <a:solidFill>
                <a:schemeClr val="bg2">
                  <a:lumMod val="50000"/>
                </a:schemeClr>
              </a:solidFill>
            </a:rPr>
            <a:t>Less stress</a:t>
          </a:r>
        </a:p>
        <a:p>
          <a:r>
            <a:rPr lang="en-US" b="1" dirty="0" smtClean="0">
              <a:solidFill>
                <a:schemeClr val="bg2">
                  <a:lumMod val="50000"/>
                </a:schemeClr>
              </a:solidFill>
            </a:rPr>
            <a:t>Fewer complaints/claims</a:t>
          </a:r>
        </a:p>
        <a:p>
          <a:r>
            <a:rPr lang="en-US" b="1" dirty="0" smtClean="0">
              <a:solidFill>
                <a:schemeClr val="bg2">
                  <a:lumMod val="50000"/>
                </a:schemeClr>
              </a:solidFill>
            </a:rPr>
            <a:t>Greater confidence</a:t>
          </a:r>
        </a:p>
        <a:p>
          <a:r>
            <a:rPr lang="en-US" b="1" dirty="0" smtClean="0">
              <a:solidFill>
                <a:srgbClr val="FFC000"/>
              </a:solidFill>
            </a:rPr>
            <a:t>Ability to give back to the practice</a:t>
          </a:r>
        </a:p>
      </dgm:t>
    </dgm:pt>
    <dgm:pt modelId="{43403CF5-67C4-4952-A090-5E128C7875E3}" type="parTrans" cxnId="{7C5010DE-B602-4AC9-870A-0F2159633A37}">
      <dgm:prSet/>
      <dgm:spPr/>
      <dgm:t>
        <a:bodyPr/>
        <a:lstStyle/>
        <a:p>
          <a:endParaRPr lang="en-US"/>
        </a:p>
      </dgm:t>
    </dgm:pt>
    <dgm:pt modelId="{D22FF679-EF81-452A-B309-1DC04BBAB378}" type="sibTrans" cxnId="{7C5010DE-B602-4AC9-870A-0F2159633A37}">
      <dgm:prSet/>
      <dgm:spPr/>
      <dgm:t>
        <a:bodyPr/>
        <a:lstStyle/>
        <a:p>
          <a:endParaRPr lang="en-US"/>
        </a:p>
      </dgm:t>
    </dgm:pt>
    <dgm:pt modelId="{4F121D95-2113-487F-B641-58B5B3D713A2}" type="pres">
      <dgm:prSet presAssocID="{BDFF71FB-A45D-47A9-A96C-0BC7DD564B3B}" presName="Name0" presStyleCnt="0">
        <dgm:presLayoutVars>
          <dgm:dir/>
          <dgm:resizeHandles val="exact"/>
        </dgm:presLayoutVars>
      </dgm:prSet>
      <dgm:spPr/>
      <dgm:t>
        <a:bodyPr/>
        <a:lstStyle/>
        <a:p>
          <a:endParaRPr lang="en-US"/>
        </a:p>
      </dgm:t>
    </dgm:pt>
    <dgm:pt modelId="{8715F9E5-8ACA-44B1-A4A4-97D51635F8C2}" type="pres">
      <dgm:prSet presAssocID="{BDFF71FB-A45D-47A9-A96C-0BC7DD564B3B}" presName="cycle" presStyleCnt="0"/>
      <dgm:spPr/>
    </dgm:pt>
    <dgm:pt modelId="{BF00C1CC-E10E-4388-91BF-34C850BD7423}" type="pres">
      <dgm:prSet presAssocID="{81027BEE-E819-46EE-9CDF-FB8DD021BFCE}" presName="nodeFirstNode" presStyleLbl="node1" presStyleIdx="0" presStyleCnt="4" custScaleY="63330" custRadScaleRad="101173" custRadScaleInc="-359">
        <dgm:presLayoutVars>
          <dgm:bulletEnabled val="1"/>
        </dgm:presLayoutVars>
      </dgm:prSet>
      <dgm:spPr/>
      <dgm:t>
        <a:bodyPr/>
        <a:lstStyle/>
        <a:p>
          <a:endParaRPr lang="en-US"/>
        </a:p>
      </dgm:t>
    </dgm:pt>
    <dgm:pt modelId="{70422797-D6B3-4522-9A5A-F085D7B0C079}" type="pres">
      <dgm:prSet presAssocID="{EEF38D8B-7AA2-426F-B7C1-1D821A8AF3E4}" presName="sibTransFirstNode" presStyleLbl="bgShp" presStyleIdx="0" presStyleCnt="1"/>
      <dgm:spPr/>
      <dgm:t>
        <a:bodyPr/>
        <a:lstStyle/>
        <a:p>
          <a:endParaRPr lang="en-US"/>
        </a:p>
      </dgm:t>
    </dgm:pt>
    <dgm:pt modelId="{7B101CD6-BC16-43D7-A9A1-171B0B7D762B}" type="pres">
      <dgm:prSet presAssocID="{EC2DBF66-35CA-45BF-8850-054E71EB372C}" presName="nodeFollowingNodes" presStyleLbl="node1" presStyleIdx="1" presStyleCnt="4" custScaleY="68458">
        <dgm:presLayoutVars>
          <dgm:bulletEnabled val="1"/>
        </dgm:presLayoutVars>
      </dgm:prSet>
      <dgm:spPr/>
      <dgm:t>
        <a:bodyPr/>
        <a:lstStyle/>
        <a:p>
          <a:endParaRPr lang="en-US"/>
        </a:p>
      </dgm:t>
    </dgm:pt>
    <dgm:pt modelId="{3D83A7D4-BAF4-477A-A2C1-4F12526A233D}" type="pres">
      <dgm:prSet presAssocID="{3144231B-B43B-4764-BF25-E1CA2DAA6971}" presName="nodeFollowingNodes" presStyleLbl="node1" presStyleIdx="2" presStyleCnt="4" custScaleY="42024" custRadScaleRad="97535">
        <dgm:presLayoutVars>
          <dgm:bulletEnabled val="1"/>
        </dgm:presLayoutVars>
      </dgm:prSet>
      <dgm:spPr/>
      <dgm:t>
        <a:bodyPr/>
        <a:lstStyle/>
        <a:p>
          <a:endParaRPr lang="en-US"/>
        </a:p>
      </dgm:t>
    </dgm:pt>
    <dgm:pt modelId="{9CFB640D-E74A-445A-AF9F-33EC81EEDF13}" type="pres">
      <dgm:prSet presAssocID="{3D3F52A2-50EB-441F-8B29-FD618983E4C2}" presName="nodeFollowingNodes" presStyleLbl="node1" presStyleIdx="3" presStyleCnt="4" custScaleY="91450">
        <dgm:presLayoutVars>
          <dgm:bulletEnabled val="1"/>
        </dgm:presLayoutVars>
      </dgm:prSet>
      <dgm:spPr/>
      <dgm:t>
        <a:bodyPr/>
        <a:lstStyle/>
        <a:p>
          <a:endParaRPr lang="en-US"/>
        </a:p>
      </dgm:t>
    </dgm:pt>
  </dgm:ptLst>
  <dgm:cxnLst>
    <dgm:cxn modelId="{920ED577-3FA2-49B6-9A47-4A5C42203350}" type="presOf" srcId="{BDFF71FB-A45D-47A9-A96C-0BC7DD564B3B}" destId="{4F121D95-2113-487F-B641-58B5B3D713A2}" srcOrd="0" destOrd="0" presId="urn:microsoft.com/office/officeart/2005/8/layout/cycle3"/>
    <dgm:cxn modelId="{90F6392F-F99C-4C6E-AF1C-B526DEFCD3A6}" type="presOf" srcId="{EEF38D8B-7AA2-426F-B7C1-1D821A8AF3E4}" destId="{70422797-D6B3-4522-9A5A-F085D7B0C079}" srcOrd="0" destOrd="0" presId="urn:microsoft.com/office/officeart/2005/8/layout/cycle3"/>
    <dgm:cxn modelId="{B8D04106-2D1A-4F36-A176-6E968DFB8984}" srcId="{BDFF71FB-A45D-47A9-A96C-0BC7DD564B3B}" destId="{81027BEE-E819-46EE-9CDF-FB8DD021BFCE}" srcOrd="0" destOrd="0" parTransId="{4CDCCF0D-0865-401F-B413-D0D0A14BE76B}" sibTransId="{EEF38D8B-7AA2-426F-B7C1-1D821A8AF3E4}"/>
    <dgm:cxn modelId="{338E9A24-8F06-4CA5-8D6D-353D60DD4E0E}" type="presOf" srcId="{81027BEE-E819-46EE-9CDF-FB8DD021BFCE}" destId="{BF00C1CC-E10E-4388-91BF-34C850BD7423}" srcOrd="0" destOrd="0" presId="urn:microsoft.com/office/officeart/2005/8/layout/cycle3"/>
    <dgm:cxn modelId="{3997A31B-EA00-427C-B904-F9D008BCFC38}" type="presOf" srcId="{3D3F52A2-50EB-441F-8B29-FD618983E4C2}" destId="{9CFB640D-E74A-445A-AF9F-33EC81EEDF13}" srcOrd="0" destOrd="0" presId="urn:microsoft.com/office/officeart/2005/8/layout/cycle3"/>
    <dgm:cxn modelId="{7C5010DE-B602-4AC9-870A-0F2159633A37}" srcId="{BDFF71FB-A45D-47A9-A96C-0BC7DD564B3B}" destId="{3D3F52A2-50EB-441F-8B29-FD618983E4C2}" srcOrd="3" destOrd="0" parTransId="{43403CF5-67C4-4952-A090-5E128C7875E3}" sibTransId="{D22FF679-EF81-452A-B309-1DC04BBAB378}"/>
    <dgm:cxn modelId="{F5956D3D-E402-4FF4-89EE-EF58E3C7A2F6}" type="presOf" srcId="{3144231B-B43B-4764-BF25-E1CA2DAA6971}" destId="{3D83A7D4-BAF4-477A-A2C1-4F12526A233D}" srcOrd="0" destOrd="0" presId="urn:microsoft.com/office/officeart/2005/8/layout/cycle3"/>
    <dgm:cxn modelId="{39E205F7-AB10-4A00-8DF9-1FED7BED644B}" srcId="{BDFF71FB-A45D-47A9-A96C-0BC7DD564B3B}" destId="{EC2DBF66-35CA-45BF-8850-054E71EB372C}" srcOrd="1" destOrd="0" parTransId="{ECC413FF-0BA0-4E5E-9FC5-B5487465E2F7}" sibTransId="{F2C38DD8-2ABD-44BB-95E3-8820B5ECCD92}"/>
    <dgm:cxn modelId="{B30712F5-BCA2-4FDA-9F6F-C24E7BBEBC6C}" srcId="{BDFF71FB-A45D-47A9-A96C-0BC7DD564B3B}" destId="{3144231B-B43B-4764-BF25-E1CA2DAA6971}" srcOrd="2" destOrd="0" parTransId="{904CE362-D5E0-4339-A2D8-7FB27F45F23E}" sibTransId="{F9154CDF-DD54-4A70-A903-195EB8B0083A}"/>
    <dgm:cxn modelId="{36D78DDD-CC2F-47D0-BF7B-5F3C2DA7E895}" type="presOf" srcId="{EC2DBF66-35CA-45BF-8850-054E71EB372C}" destId="{7B101CD6-BC16-43D7-A9A1-171B0B7D762B}" srcOrd="0" destOrd="0" presId="urn:microsoft.com/office/officeart/2005/8/layout/cycle3"/>
    <dgm:cxn modelId="{AB942325-1B0C-4743-8D2B-14178FD15793}" type="presParOf" srcId="{4F121D95-2113-487F-B641-58B5B3D713A2}" destId="{8715F9E5-8ACA-44B1-A4A4-97D51635F8C2}" srcOrd="0" destOrd="0" presId="urn:microsoft.com/office/officeart/2005/8/layout/cycle3"/>
    <dgm:cxn modelId="{F23625E0-D8A3-441D-BE66-712A4031E3B2}" type="presParOf" srcId="{8715F9E5-8ACA-44B1-A4A4-97D51635F8C2}" destId="{BF00C1CC-E10E-4388-91BF-34C850BD7423}" srcOrd="0" destOrd="0" presId="urn:microsoft.com/office/officeart/2005/8/layout/cycle3"/>
    <dgm:cxn modelId="{6B823052-85A5-43A5-8FDE-53985E434107}" type="presParOf" srcId="{8715F9E5-8ACA-44B1-A4A4-97D51635F8C2}" destId="{70422797-D6B3-4522-9A5A-F085D7B0C079}" srcOrd="1" destOrd="0" presId="urn:microsoft.com/office/officeart/2005/8/layout/cycle3"/>
    <dgm:cxn modelId="{92765C80-4B24-4153-B466-E8FF017E00ED}" type="presParOf" srcId="{8715F9E5-8ACA-44B1-A4A4-97D51635F8C2}" destId="{7B101CD6-BC16-43D7-A9A1-171B0B7D762B}" srcOrd="2" destOrd="0" presId="urn:microsoft.com/office/officeart/2005/8/layout/cycle3"/>
    <dgm:cxn modelId="{61C061BA-E6EB-4F38-86C1-EDCD61C53771}" type="presParOf" srcId="{8715F9E5-8ACA-44B1-A4A4-97D51635F8C2}" destId="{3D83A7D4-BAF4-477A-A2C1-4F12526A233D}" srcOrd="3" destOrd="0" presId="urn:microsoft.com/office/officeart/2005/8/layout/cycle3"/>
    <dgm:cxn modelId="{67A8B9D3-B517-4916-91E6-15216FD202D1}" type="presParOf" srcId="{8715F9E5-8ACA-44B1-A4A4-97D51635F8C2}" destId="{9CFB640D-E74A-445A-AF9F-33EC81EEDF1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22797-D6B3-4522-9A5A-F085D7B0C079}">
      <dsp:nvSpPr>
        <dsp:cNvPr id="0" name=""/>
        <dsp:cNvSpPr/>
      </dsp:nvSpPr>
      <dsp:spPr>
        <a:xfrm>
          <a:off x="2856456" y="-63101"/>
          <a:ext cx="4505344" cy="4505344"/>
        </a:xfrm>
        <a:prstGeom prst="circularArrow">
          <a:avLst>
            <a:gd name="adj1" fmla="val 4668"/>
            <a:gd name="adj2" fmla="val 272909"/>
            <a:gd name="adj3" fmla="val 12820529"/>
            <a:gd name="adj4" fmla="val 18038294"/>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0C1CC-E10E-4388-91BF-34C850BD7423}">
      <dsp:nvSpPr>
        <dsp:cNvPr id="0" name=""/>
        <dsp:cNvSpPr/>
      </dsp:nvSpPr>
      <dsp:spPr>
        <a:xfrm>
          <a:off x="3605153" y="337536"/>
          <a:ext cx="3007949" cy="952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lumMod val="50000"/>
                </a:schemeClr>
              </a:solidFill>
            </a:rPr>
            <a:t>Use proactive ethical infrastructure tailored to the practice</a:t>
          </a:r>
          <a:endParaRPr lang="en-US" sz="1200" b="1" kern="1200" dirty="0">
            <a:solidFill>
              <a:schemeClr val="bg2">
                <a:lumMod val="50000"/>
              </a:schemeClr>
            </a:solidFill>
          </a:endParaRPr>
        </a:p>
      </dsp:txBody>
      <dsp:txXfrm>
        <a:off x="3651649" y="384032"/>
        <a:ext cx="2914957" cy="859475"/>
      </dsp:txXfrm>
    </dsp:sp>
    <dsp:sp modelId="{7B101CD6-BC16-43D7-A9A1-171B0B7D762B}">
      <dsp:nvSpPr>
        <dsp:cNvPr id="0" name=""/>
        <dsp:cNvSpPr/>
      </dsp:nvSpPr>
      <dsp:spPr>
        <a:xfrm>
          <a:off x="5230255" y="1935651"/>
          <a:ext cx="3007949" cy="1029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lumMod val="50000"/>
                </a:schemeClr>
              </a:solidFill>
            </a:rPr>
            <a:t>Enables lawyer to focus on practice of law and provide excellent ethical legal services to clients</a:t>
          </a:r>
          <a:endParaRPr lang="en-US" sz="1200" b="1" kern="1200" dirty="0">
            <a:solidFill>
              <a:schemeClr val="bg2">
                <a:lumMod val="50000"/>
              </a:schemeClr>
            </a:solidFill>
          </a:endParaRPr>
        </a:p>
      </dsp:txBody>
      <dsp:txXfrm>
        <a:off x="5280515" y="1985911"/>
        <a:ext cx="2907429" cy="929071"/>
      </dsp:txXfrm>
    </dsp:sp>
    <dsp:sp modelId="{3D83A7D4-BAF4-477A-A2C1-4F12526A233D}">
      <dsp:nvSpPr>
        <dsp:cNvPr id="0" name=""/>
        <dsp:cNvSpPr/>
      </dsp:nvSpPr>
      <dsp:spPr>
        <a:xfrm>
          <a:off x="3612537" y="3712273"/>
          <a:ext cx="3007949" cy="632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lumMod val="50000"/>
                </a:schemeClr>
              </a:solidFill>
            </a:rPr>
            <a:t>Clients </a:t>
          </a:r>
          <a:r>
            <a:rPr lang="en-US" sz="1200" b="1" kern="1200" dirty="0" err="1" smtClean="0">
              <a:solidFill>
                <a:schemeClr val="bg2">
                  <a:lumMod val="50000"/>
                </a:schemeClr>
              </a:solidFill>
            </a:rPr>
            <a:t>benefit</a:t>
          </a:r>
          <a:r>
            <a:rPr lang="en-US" sz="1200" b="1" kern="1200" dirty="0" err="1" smtClean="0">
              <a:solidFill>
                <a:schemeClr val="bg2">
                  <a:lumMod val="50000"/>
                </a:schemeClr>
              </a:solidFill>
              <a:latin typeface="Times New Roman" panose="02020603050405020304" pitchFamily="18" charset="0"/>
              <a:cs typeface="Times New Roman" panose="02020603050405020304" pitchFamily="18" charset="0"/>
            </a:rPr>
            <a:t>│</a:t>
          </a:r>
          <a:r>
            <a:rPr lang="en-US" sz="1200" b="1" kern="1200" dirty="0" err="1" smtClean="0">
              <a:solidFill>
                <a:schemeClr val="bg2">
                  <a:lumMod val="50000"/>
                </a:schemeClr>
              </a:solidFill>
            </a:rPr>
            <a:t>Practice</a:t>
          </a:r>
          <a:r>
            <a:rPr lang="en-US" sz="1200" b="1" kern="1200" dirty="0" smtClean="0">
              <a:solidFill>
                <a:schemeClr val="bg2">
                  <a:lumMod val="50000"/>
                </a:schemeClr>
              </a:solidFill>
            </a:rPr>
            <a:t> thrives</a:t>
          </a:r>
          <a:endParaRPr lang="en-US" sz="1200" kern="1200" dirty="0">
            <a:solidFill>
              <a:schemeClr val="bg2">
                <a:lumMod val="50000"/>
              </a:schemeClr>
            </a:solidFill>
          </a:endParaRPr>
        </a:p>
      </dsp:txBody>
      <dsp:txXfrm>
        <a:off x="3643390" y="3743126"/>
        <a:ext cx="2946243" cy="570324"/>
      </dsp:txXfrm>
    </dsp:sp>
    <dsp:sp modelId="{9CFB640D-E74A-445A-AF9F-33EC81EEDF13}">
      <dsp:nvSpPr>
        <dsp:cNvPr id="0" name=""/>
        <dsp:cNvSpPr/>
      </dsp:nvSpPr>
      <dsp:spPr>
        <a:xfrm>
          <a:off x="1994819" y="1762754"/>
          <a:ext cx="3007949" cy="1375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lumMod val="50000"/>
                </a:schemeClr>
              </a:solidFill>
            </a:rPr>
            <a:t>Results in:</a:t>
          </a:r>
        </a:p>
        <a:p>
          <a:pPr lvl="0" algn="ctr" defTabSz="533400">
            <a:lnSpc>
              <a:spcPct val="90000"/>
            </a:lnSpc>
            <a:spcBef>
              <a:spcPct val="0"/>
            </a:spcBef>
            <a:spcAft>
              <a:spcPct val="35000"/>
            </a:spcAft>
          </a:pPr>
          <a:r>
            <a:rPr lang="en-US" sz="1200" b="1" kern="1200" dirty="0" smtClean="0">
              <a:solidFill>
                <a:schemeClr val="bg2">
                  <a:lumMod val="50000"/>
                </a:schemeClr>
              </a:solidFill>
            </a:rPr>
            <a:t>Less stress</a:t>
          </a:r>
        </a:p>
        <a:p>
          <a:pPr lvl="0" algn="ctr" defTabSz="533400">
            <a:lnSpc>
              <a:spcPct val="90000"/>
            </a:lnSpc>
            <a:spcBef>
              <a:spcPct val="0"/>
            </a:spcBef>
            <a:spcAft>
              <a:spcPct val="35000"/>
            </a:spcAft>
          </a:pPr>
          <a:r>
            <a:rPr lang="en-US" sz="1200" b="1" kern="1200" dirty="0" smtClean="0">
              <a:solidFill>
                <a:schemeClr val="bg2">
                  <a:lumMod val="50000"/>
                </a:schemeClr>
              </a:solidFill>
            </a:rPr>
            <a:t>Fewer complaints/claims</a:t>
          </a:r>
        </a:p>
        <a:p>
          <a:pPr lvl="0" algn="ctr" defTabSz="533400">
            <a:lnSpc>
              <a:spcPct val="90000"/>
            </a:lnSpc>
            <a:spcBef>
              <a:spcPct val="0"/>
            </a:spcBef>
            <a:spcAft>
              <a:spcPct val="35000"/>
            </a:spcAft>
          </a:pPr>
          <a:r>
            <a:rPr lang="en-US" sz="1200" b="1" kern="1200" dirty="0" smtClean="0">
              <a:solidFill>
                <a:schemeClr val="bg2">
                  <a:lumMod val="50000"/>
                </a:schemeClr>
              </a:solidFill>
            </a:rPr>
            <a:t>Greater confidence</a:t>
          </a:r>
        </a:p>
        <a:p>
          <a:pPr lvl="0" algn="ctr" defTabSz="533400">
            <a:lnSpc>
              <a:spcPct val="90000"/>
            </a:lnSpc>
            <a:spcBef>
              <a:spcPct val="0"/>
            </a:spcBef>
            <a:spcAft>
              <a:spcPct val="35000"/>
            </a:spcAft>
          </a:pPr>
          <a:r>
            <a:rPr lang="en-US" sz="1200" b="1" kern="1200" dirty="0" smtClean="0">
              <a:solidFill>
                <a:srgbClr val="FFC000"/>
              </a:solidFill>
            </a:rPr>
            <a:t>Ability to give back to the practice</a:t>
          </a:r>
        </a:p>
      </dsp:txBody>
      <dsp:txXfrm>
        <a:off x="2061960" y="1829895"/>
        <a:ext cx="2873667" cy="12411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497" tIns="46749" rIns="93497" bIns="46749" rtlCol="0"/>
          <a:lstStyle>
            <a:lvl1pPr algn="r">
              <a:defRPr sz="1200"/>
            </a:lvl1pPr>
          </a:lstStyle>
          <a:p>
            <a:fld id="{ADF62F23-D106-497B-AA76-601C0B3D7485}" type="datetimeFigureOut">
              <a:rPr lang="en-US" smtClean="0"/>
              <a:t>9/28/2017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497" tIns="46749" rIns="93497" bIns="46749" rtlCol="0" anchor="b"/>
          <a:lstStyle>
            <a:lvl1pPr algn="r">
              <a:defRPr sz="1200"/>
            </a:lvl1pPr>
          </a:lstStyle>
          <a:p>
            <a:fld id="{652220FA-371A-486F-8DAF-4E9182762493}" type="slidenum">
              <a:rPr lang="en-US" smtClean="0"/>
              <a:t>‹#›</a:t>
            </a:fld>
            <a:endParaRPr lang="en-US"/>
          </a:p>
        </p:txBody>
      </p:sp>
    </p:spTree>
    <p:extLst>
      <p:ext uri="{BB962C8B-B14F-4D97-AF65-F5344CB8AC3E}">
        <p14:creationId xmlns:p14="http://schemas.microsoft.com/office/powerpoint/2010/main" val="1927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1</a:t>
            </a:fld>
            <a:endParaRPr lang="en-US"/>
          </a:p>
        </p:txBody>
      </p:sp>
    </p:spTree>
    <p:extLst>
      <p:ext uri="{BB962C8B-B14F-4D97-AF65-F5344CB8AC3E}">
        <p14:creationId xmlns:p14="http://schemas.microsoft.com/office/powerpoint/2010/main" val="183537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BEB264D-1AE1-4294-8F92-47E5DF2DE0B7}" type="slidenum">
              <a:rPr lang="en-US" smtClean="0"/>
              <a:t>10</a:t>
            </a:fld>
            <a:endParaRPr lang="en-US"/>
          </a:p>
        </p:txBody>
      </p:sp>
    </p:spTree>
    <p:extLst>
      <p:ext uri="{BB962C8B-B14F-4D97-AF65-F5344CB8AC3E}">
        <p14:creationId xmlns:p14="http://schemas.microsoft.com/office/powerpoint/2010/main" val="173628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11</a:t>
            </a:fld>
            <a:endParaRPr lang="en-US"/>
          </a:p>
        </p:txBody>
      </p:sp>
    </p:spTree>
    <p:extLst>
      <p:ext uri="{BB962C8B-B14F-4D97-AF65-F5344CB8AC3E}">
        <p14:creationId xmlns:p14="http://schemas.microsoft.com/office/powerpoint/2010/main" val="131428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13</a:t>
            </a:fld>
            <a:endParaRPr lang="en-US"/>
          </a:p>
        </p:txBody>
      </p:sp>
    </p:spTree>
    <p:extLst>
      <p:ext uri="{BB962C8B-B14F-4D97-AF65-F5344CB8AC3E}">
        <p14:creationId xmlns:p14="http://schemas.microsoft.com/office/powerpoint/2010/main" val="333863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15</a:t>
            </a:fld>
            <a:endParaRPr lang="en-US"/>
          </a:p>
        </p:txBody>
      </p:sp>
    </p:spTree>
    <p:extLst>
      <p:ext uri="{BB962C8B-B14F-4D97-AF65-F5344CB8AC3E}">
        <p14:creationId xmlns:p14="http://schemas.microsoft.com/office/powerpoint/2010/main" val="376829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16</a:t>
            </a:fld>
            <a:endParaRPr lang="en-US"/>
          </a:p>
        </p:txBody>
      </p:sp>
    </p:spTree>
    <p:extLst>
      <p:ext uri="{BB962C8B-B14F-4D97-AF65-F5344CB8AC3E}">
        <p14:creationId xmlns:p14="http://schemas.microsoft.com/office/powerpoint/2010/main" val="51710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17</a:t>
            </a:fld>
            <a:endParaRPr lang="en-US"/>
          </a:p>
        </p:txBody>
      </p:sp>
    </p:spTree>
    <p:extLst>
      <p:ext uri="{BB962C8B-B14F-4D97-AF65-F5344CB8AC3E}">
        <p14:creationId xmlns:p14="http://schemas.microsoft.com/office/powerpoint/2010/main" val="586423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18</a:t>
            </a:fld>
            <a:endParaRPr lang="en-US"/>
          </a:p>
        </p:txBody>
      </p:sp>
    </p:spTree>
    <p:extLst>
      <p:ext uri="{BB962C8B-B14F-4D97-AF65-F5344CB8AC3E}">
        <p14:creationId xmlns:p14="http://schemas.microsoft.com/office/powerpoint/2010/main" val="291730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19</a:t>
            </a:fld>
            <a:endParaRPr lang="en-US"/>
          </a:p>
        </p:txBody>
      </p:sp>
    </p:spTree>
    <p:extLst>
      <p:ext uri="{BB962C8B-B14F-4D97-AF65-F5344CB8AC3E}">
        <p14:creationId xmlns:p14="http://schemas.microsoft.com/office/powerpoint/2010/main" val="1292169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20</a:t>
            </a:fld>
            <a:endParaRPr lang="en-US"/>
          </a:p>
        </p:txBody>
      </p:sp>
    </p:spTree>
    <p:extLst>
      <p:ext uri="{BB962C8B-B14F-4D97-AF65-F5344CB8AC3E}">
        <p14:creationId xmlns:p14="http://schemas.microsoft.com/office/powerpoint/2010/main" val="381380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22</a:t>
            </a:fld>
            <a:endParaRPr lang="en-US"/>
          </a:p>
        </p:txBody>
      </p:sp>
    </p:spTree>
    <p:extLst>
      <p:ext uri="{BB962C8B-B14F-4D97-AF65-F5344CB8AC3E}">
        <p14:creationId xmlns:p14="http://schemas.microsoft.com/office/powerpoint/2010/main" val="407546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2</a:t>
            </a:fld>
            <a:endParaRPr lang="en-US"/>
          </a:p>
        </p:txBody>
      </p:sp>
    </p:spTree>
    <p:extLst>
      <p:ext uri="{BB962C8B-B14F-4D97-AF65-F5344CB8AC3E}">
        <p14:creationId xmlns:p14="http://schemas.microsoft.com/office/powerpoint/2010/main" val="340329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23</a:t>
            </a:fld>
            <a:endParaRPr lang="en-US"/>
          </a:p>
        </p:txBody>
      </p:sp>
    </p:spTree>
    <p:extLst>
      <p:ext uri="{BB962C8B-B14F-4D97-AF65-F5344CB8AC3E}">
        <p14:creationId xmlns:p14="http://schemas.microsoft.com/office/powerpoint/2010/main" val="1524629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24</a:t>
            </a:fld>
            <a:endParaRPr lang="en-US"/>
          </a:p>
        </p:txBody>
      </p:sp>
    </p:spTree>
    <p:extLst>
      <p:ext uri="{BB962C8B-B14F-4D97-AF65-F5344CB8AC3E}">
        <p14:creationId xmlns:p14="http://schemas.microsoft.com/office/powerpoint/2010/main" val="79340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9410D-2A08-4D90-9D49-29EADC022C7A}" type="slidenum">
              <a:rPr lang="en-US" smtClean="0"/>
              <a:t>28</a:t>
            </a:fld>
            <a:endParaRPr lang="en-US"/>
          </a:p>
        </p:txBody>
      </p:sp>
    </p:spTree>
    <p:extLst>
      <p:ext uri="{BB962C8B-B14F-4D97-AF65-F5344CB8AC3E}">
        <p14:creationId xmlns:p14="http://schemas.microsoft.com/office/powerpoint/2010/main" val="263721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9410D-2A08-4D90-9D49-29EADC022C7A}" type="slidenum">
              <a:rPr lang="en-US" smtClean="0"/>
              <a:t>29</a:t>
            </a:fld>
            <a:endParaRPr lang="en-US"/>
          </a:p>
        </p:txBody>
      </p:sp>
    </p:spTree>
    <p:extLst>
      <p:ext uri="{BB962C8B-B14F-4D97-AF65-F5344CB8AC3E}">
        <p14:creationId xmlns:p14="http://schemas.microsoft.com/office/powerpoint/2010/main" val="1724169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0BEB264D-1AE1-4294-8F92-47E5DF2DE0B7}" type="slidenum">
              <a:rPr lang="en-US" smtClean="0"/>
              <a:t>30</a:t>
            </a:fld>
            <a:endParaRPr lang="en-US"/>
          </a:p>
        </p:txBody>
      </p:sp>
    </p:spTree>
    <p:extLst>
      <p:ext uri="{BB962C8B-B14F-4D97-AF65-F5344CB8AC3E}">
        <p14:creationId xmlns:p14="http://schemas.microsoft.com/office/powerpoint/2010/main" val="3286652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220FA-371A-486F-8DAF-4E9182762493}" type="slidenum">
              <a:rPr lang="en-US" smtClean="0"/>
              <a:t>31</a:t>
            </a:fld>
            <a:endParaRPr lang="en-US"/>
          </a:p>
        </p:txBody>
      </p:sp>
    </p:spTree>
    <p:extLst>
      <p:ext uri="{BB962C8B-B14F-4D97-AF65-F5344CB8AC3E}">
        <p14:creationId xmlns:p14="http://schemas.microsoft.com/office/powerpoint/2010/main" val="232498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1004888"/>
            <a:ext cx="5791200" cy="3257550"/>
          </a:xfrm>
        </p:spPr>
      </p:sp>
      <p:sp>
        <p:nvSpPr>
          <p:cNvPr id="3" name="Notes Placeholder 2"/>
          <p:cNvSpPr>
            <a:spLocks noGrp="1"/>
          </p:cNvSpPr>
          <p:nvPr>
            <p:ph type="body" idx="1"/>
          </p:nvPr>
        </p:nvSpPr>
        <p:spPr>
          <a:xfrm>
            <a:off x="326313" y="4373325"/>
            <a:ext cx="6146645" cy="3925790"/>
          </a:xfrm>
        </p:spPr>
        <p:txBody>
          <a:bodyPr/>
          <a:lstStyle/>
          <a:p>
            <a:pPr defTabSz="952462">
              <a:defRPr/>
            </a:pPr>
            <a:endParaRPr lang="en-US" dirty="0" smtClean="0"/>
          </a:p>
        </p:txBody>
      </p:sp>
      <p:sp>
        <p:nvSpPr>
          <p:cNvPr id="4" name="Slide Number Placeholder 3"/>
          <p:cNvSpPr>
            <a:spLocks noGrp="1"/>
          </p:cNvSpPr>
          <p:nvPr>
            <p:ph type="sldNum" sz="quarter" idx="10"/>
          </p:nvPr>
        </p:nvSpPr>
        <p:spPr/>
        <p:txBody>
          <a:bodyPr/>
          <a:lstStyle/>
          <a:p>
            <a:fld id="{A52F2C06-28E3-4297-BE4C-8DFBE33A2801}" type="slidenum">
              <a:rPr lang="en-US" smtClean="0"/>
              <a:t>3</a:t>
            </a:fld>
            <a:endParaRPr lang="en-US"/>
          </a:p>
        </p:txBody>
      </p:sp>
    </p:spTree>
    <p:extLst>
      <p:ext uri="{BB962C8B-B14F-4D97-AF65-F5344CB8AC3E}">
        <p14:creationId xmlns:p14="http://schemas.microsoft.com/office/powerpoint/2010/main" val="366349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B264D-1AE1-4294-8F92-47E5DF2DE0B7}" type="slidenum">
              <a:rPr lang="en-US" smtClean="0"/>
              <a:t>4</a:t>
            </a:fld>
            <a:endParaRPr lang="en-US"/>
          </a:p>
        </p:txBody>
      </p:sp>
    </p:spTree>
    <p:extLst>
      <p:ext uri="{BB962C8B-B14F-4D97-AF65-F5344CB8AC3E}">
        <p14:creationId xmlns:p14="http://schemas.microsoft.com/office/powerpoint/2010/main" val="390158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B264D-1AE1-4294-8F92-47E5DF2DE0B7}" type="slidenum">
              <a:rPr lang="en-US" smtClean="0"/>
              <a:t>5</a:t>
            </a:fld>
            <a:endParaRPr lang="en-US"/>
          </a:p>
        </p:txBody>
      </p:sp>
    </p:spTree>
    <p:extLst>
      <p:ext uri="{BB962C8B-B14F-4D97-AF65-F5344CB8AC3E}">
        <p14:creationId xmlns:p14="http://schemas.microsoft.com/office/powerpoint/2010/main" val="331138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6</a:t>
            </a:fld>
            <a:endParaRPr lang="en-US"/>
          </a:p>
        </p:txBody>
      </p:sp>
    </p:spTree>
    <p:extLst>
      <p:ext uri="{BB962C8B-B14F-4D97-AF65-F5344CB8AC3E}">
        <p14:creationId xmlns:p14="http://schemas.microsoft.com/office/powerpoint/2010/main" val="212816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3132" y="4922131"/>
            <a:ext cx="5618480" cy="4282692"/>
          </a:xfrm>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7</a:t>
            </a:fld>
            <a:endParaRPr lang="en-US"/>
          </a:p>
        </p:txBody>
      </p:sp>
    </p:spTree>
    <p:extLst>
      <p:ext uri="{BB962C8B-B14F-4D97-AF65-F5344CB8AC3E}">
        <p14:creationId xmlns:p14="http://schemas.microsoft.com/office/powerpoint/2010/main" val="161761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8</a:t>
            </a:fld>
            <a:endParaRPr lang="en-US"/>
          </a:p>
        </p:txBody>
      </p:sp>
    </p:spTree>
    <p:extLst>
      <p:ext uri="{BB962C8B-B14F-4D97-AF65-F5344CB8AC3E}">
        <p14:creationId xmlns:p14="http://schemas.microsoft.com/office/powerpoint/2010/main" val="9936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220FA-371A-486F-8DAF-4E9182762493}" type="slidenum">
              <a:rPr lang="en-US" smtClean="0"/>
              <a:t>9</a:t>
            </a:fld>
            <a:endParaRPr lang="en-US"/>
          </a:p>
        </p:txBody>
      </p:sp>
    </p:spTree>
    <p:extLst>
      <p:ext uri="{BB962C8B-B14F-4D97-AF65-F5344CB8AC3E}">
        <p14:creationId xmlns:p14="http://schemas.microsoft.com/office/powerpoint/2010/main" val="209949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9/28/2017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9/28/2017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91785" y="334983"/>
            <a:ext cx="14507632" cy="1285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98135" y="2011365"/>
            <a:ext cx="7147984" cy="7599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349342" y="2011364"/>
            <a:ext cx="7150100" cy="3722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349342" y="5886451"/>
            <a:ext cx="7150100" cy="37242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06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9/28/2017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9/28/2017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mailto:a.mcmurrey@csc.state.co.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Access to Justice</a:t>
            </a:r>
            <a:endParaRPr lang="en-US" dirty="0"/>
          </a:p>
        </p:txBody>
      </p:sp>
      <p:sp>
        <p:nvSpPr>
          <p:cNvPr id="3" name="Content Placeholder 2"/>
          <p:cNvSpPr>
            <a:spLocks noGrp="1"/>
          </p:cNvSpPr>
          <p:nvPr>
            <p:ph idx="1"/>
          </p:nvPr>
        </p:nvSpPr>
        <p:spPr>
          <a:xfrm>
            <a:off x="649224" y="1690688"/>
            <a:ext cx="10603992" cy="4997387"/>
          </a:xfrm>
        </p:spPr>
        <p:txBody>
          <a:bodyPr>
            <a:normAutofit/>
          </a:bodyPr>
          <a:lstStyle/>
          <a:p>
            <a:pPr marL="0" indent="0" algn="just">
              <a:buNone/>
            </a:pPr>
            <a:r>
              <a:rPr lang="en-US" i="1" dirty="0" smtClean="0"/>
              <a:t>“A lawyer shall be mindful of the deficiencies in the administration of justice and of the fact that the poor, and sometimes persons who are not poor, cannot afford adequate legal assistance. Therefore, all lawyers should devote professional time and resources and use civic influence to ensure equal access to our system of justice for all those who because of economic or social barriers cannot afford or secure adequate legal counsel.”</a:t>
            </a:r>
          </a:p>
          <a:p>
            <a:pPr marL="0" indent="0">
              <a:buNone/>
            </a:pPr>
            <a:r>
              <a:rPr lang="en-US" dirty="0" smtClean="0"/>
              <a:t>Preamble: A Lawyer’s Responsibilities</a:t>
            </a:r>
          </a:p>
        </p:txBody>
      </p:sp>
    </p:spTree>
    <p:extLst>
      <p:ext uri="{BB962C8B-B14F-4D97-AF65-F5344CB8AC3E}">
        <p14:creationId xmlns:p14="http://schemas.microsoft.com/office/powerpoint/2010/main" val="223458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153" y="475211"/>
            <a:ext cx="8825659" cy="1048789"/>
          </a:xfrm>
        </p:spPr>
        <p:txBody>
          <a:bodyPr>
            <a:normAutofit/>
          </a:bodyPr>
          <a:lstStyle/>
          <a:p>
            <a:r>
              <a:rPr lang="en-US" sz="4900" dirty="0" smtClean="0"/>
              <a:t>Analyzing </a:t>
            </a:r>
            <a:r>
              <a:rPr lang="en-US" sz="4900" dirty="0"/>
              <a:t>C</a:t>
            </a:r>
            <a:r>
              <a:rPr lang="en-US" sz="4900" dirty="0" smtClean="0"/>
              <a:t>omplaints</a:t>
            </a:r>
            <a:endParaRPr lang="en-US" sz="4900" dirty="0"/>
          </a:p>
        </p:txBody>
      </p:sp>
      <p:sp>
        <p:nvSpPr>
          <p:cNvPr id="3" name="Text Placeholder 2"/>
          <p:cNvSpPr>
            <a:spLocks noGrp="1"/>
          </p:cNvSpPr>
          <p:nvPr>
            <p:ph type="body" sz="half" idx="2"/>
          </p:nvPr>
        </p:nvSpPr>
        <p:spPr>
          <a:xfrm>
            <a:off x="850153" y="1881051"/>
            <a:ext cx="10069830" cy="5166419"/>
          </a:xfrm>
        </p:spPr>
        <p:txBody>
          <a:bodyPr>
            <a:normAutofit/>
          </a:bodyPr>
          <a:lstStyle/>
          <a:p>
            <a:pPr marL="285750" indent="-285750">
              <a:buFont typeface="Arial" panose="020B0604020202020204" pitchFamily="34" charset="0"/>
              <a:buChar char="•"/>
            </a:pPr>
            <a:r>
              <a:rPr lang="en-US" sz="2400" dirty="0" smtClean="0"/>
              <a:t>Are the Rules implicated?</a:t>
            </a:r>
          </a:p>
          <a:p>
            <a:pPr marL="285750" indent="-285750">
              <a:buFont typeface="Arial" panose="020B0604020202020204" pitchFamily="34" charset="0"/>
              <a:buChar char="•"/>
            </a:pPr>
            <a:r>
              <a:rPr lang="en-US" sz="2400" dirty="0" smtClean="0"/>
              <a:t>By clear and convincing evidence?</a:t>
            </a:r>
          </a:p>
          <a:p>
            <a:pPr marL="285750" indent="-285750">
              <a:buFont typeface="Arial" panose="020B0604020202020204" pitchFamily="34" charset="0"/>
              <a:buChar char="•"/>
            </a:pPr>
            <a:r>
              <a:rPr lang="en-US" sz="2400" dirty="0" smtClean="0"/>
              <a:t>What is the outcome?</a:t>
            </a:r>
          </a:p>
          <a:p>
            <a:pPr marL="285750" indent="-285750">
              <a:buFont typeface="Arial" panose="020B0604020202020204" pitchFamily="34" charset="0"/>
              <a:buChar char="•"/>
            </a:pPr>
            <a:r>
              <a:rPr lang="en-US" sz="2400" dirty="0" smtClean="0"/>
              <a:t>What is the lawyer’s mental state and process? </a:t>
            </a:r>
            <a:endParaRPr lang="en-US" sz="2400" dirty="0"/>
          </a:p>
          <a:p>
            <a:pPr marL="742950" lvl="1" indent="-285750">
              <a:buFont typeface="Arial" panose="020B0604020202020204" pitchFamily="34" charset="0"/>
              <a:buChar char="•"/>
            </a:pPr>
            <a:r>
              <a:rPr lang="en-US" sz="2400" dirty="0" smtClean="0"/>
              <a:t>Recognition of ethical issue?</a:t>
            </a:r>
          </a:p>
          <a:p>
            <a:pPr marL="742950" lvl="1" indent="-285750">
              <a:buFont typeface="Arial" panose="020B0604020202020204" pitchFamily="34" charset="0"/>
              <a:buChar char="•"/>
            </a:pPr>
            <a:r>
              <a:rPr lang="en-US" sz="2400" dirty="0" smtClean="0"/>
              <a:t>Review:</a:t>
            </a:r>
          </a:p>
          <a:p>
            <a:pPr marL="1200150" lvl="2" indent="-285750">
              <a:buFont typeface="Arial" panose="020B0604020202020204" pitchFamily="34" charset="0"/>
              <a:buChar char="•"/>
            </a:pPr>
            <a:r>
              <a:rPr lang="en-US" sz="2200" dirty="0" smtClean="0"/>
              <a:t>Rules</a:t>
            </a:r>
          </a:p>
          <a:p>
            <a:pPr marL="1200150" lvl="2" indent="-285750">
              <a:buFont typeface="Arial" panose="020B0604020202020204" pitchFamily="34" charset="0"/>
              <a:buChar char="•"/>
            </a:pPr>
            <a:r>
              <a:rPr lang="en-US" sz="2200" dirty="0" smtClean="0"/>
              <a:t>Case law</a:t>
            </a:r>
          </a:p>
          <a:p>
            <a:pPr marL="1200150" lvl="2" indent="-285750">
              <a:buFont typeface="Arial" panose="020B0604020202020204" pitchFamily="34" charset="0"/>
              <a:buChar char="•"/>
            </a:pPr>
            <a:r>
              <a:rPr lang="en-US" sz="2200" dirty="0" smtClean="0"/>
              <a:t>Ethics Opinions</a:t>
            </a:r>
          </a:p>
          <a:p>
            <a:pPr marL="742950" lvl="1" indent="-285750">
              <a:buFont typeface="Arial" panose="020B0604020202020204" pitchFamily="34" charset="0"/>
              <a:buChar char="•"/>
            </a:pPr>
            <a:r>
              <a:rPr lang="en-US" sz="2400" dirty="0" smtClean="0"/>
              <a:t>Call Ethics Hotline (303.860.1115)</a:t>
            </a:r>
          </a:p>
          <a:p>
            <a:pPr marL="742950" lvl="1" indent="-285750">
              <a:buFont typeface="Arial" panose="020B0604020202020204" pitchFamily="34" charset="0"/>
              <a:buChar char="•"/>
            </a:pPr>
            <a:r>
              <a:rPr lang="en-US" sz="2400" dirty="0" smtClean="0"/>
              <a:t>Buy time with ethics lawyer</a:t>
            </a:r>
          </a:p>
          <a:p>
            <a:pPr marL="742950" lvl="1" indent="-285750">
              <a:buFont typeface="Arial" panose="020B0604020202020204" pitchFamily="34" charset="0"/>
              <a:buChar char="•"/>
            </a:pPr>
            <a:endParaRPr lang="en-US" sz="2600" dirty="0" smtClean="0"/>
          </a:p>
          <a:p>
            <a:pPr marL="285750" indent="-285750">
              <a:buFont typeface="Arial" panose="020B0604020202020204" pitchFamily="34" charset="0"/>
              <a:buChar char="•"/>
            </a:pPr>
            <a:endParaRPr lang="en-US" dirty="0" smtClean="0"/>
          </a:p>
          <a:p>
            <a:endParaRPr lang="en-US" dirty="0"/>
          </a:p>
        </p:txBody>
      </p:sp>
      <p:pic>
        <p:nvPicPr>
          <p:cNvPr id="1026" name="Picture 2" descr="http://azuarondesign.com/images/cartoon-person-think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0600" y="2071993"/>
            <a:ext cx="3673846" cy="41342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lephant in the 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290887"/>
            <a:ext cx="3709843" cy="269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00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479"/>
            <a:ext cx="10515600" cy="1325563"/>
          </a:xfrm>
        </p:spPr>
        <p:txBody>
          <a:bodyPr>
            <a:normAutofit fontScale="90000"/>
          </a:bodyPr>
          <a:lstStyle/>
          <a:p>
            <a:r>
              <a:rPr lang="en-US" dirty="0" smtClean="0"/>
              <a:t/>
            </a:r>
            <a:br>
              <a:rPr lang="en-US" dirty="0" smtClean="0"/>
            </a:br>
            <a:r>
              <a:rPr lang="en-US" dirty="0" smtClean="0"/>
              <a:t>Key to Success: Know Your Role</a:t>
            </a:r>
            <a:endParaRPr lang="en-US" dirty="0"/>
          </a:p>
        </p:txBody>
      </p:sp>
      <p:sp>
        <p:nvSpPr>
          <p:cNvPr id="5" name="Content Placeholder 2"/>
          <p:cNvSpPr>
            <a:spLocks noGrp="1"/>
          </p:cNvSpPr>
          <p:nvPr>
            <p:ph idx="1"/>
          </p:nvPr>
        </p:nvSpPr>
        <p:spPr>
          <a:xfrm>
            <a:off x="3429095" y="1797728"/>
            <a:ext cx="7543705" cy="4351338"/>
          </a:xfrm>
        </p:spPr>
        <p:txBody>
          <a:bodyPr/>
          <a:lstStyle/>
          <a:p>
            <a:r>
              <a:rPr lang="en-US" b="1" dirty="0" smtClean="0">
                <a:solidFill>
                  <a:srgbClr val="FFC000"/>
                </a:solidFill>
              </a:rPr>
              <a:t>Particularly for clinics and legal nights:</a:t>
            </a:r>
          </a:p>
          <a:p>
            <a:pPr marL="0" indent="0">
              <a:buNone/>
            </a:pPr>
            <a:endParaRPr lang="en-US" b="1" dirty="0" smtClean="0">
              <a:solidFill>
                <a:srgbClr val="FFC000"/>
              </a:solidFill>
            </a:endParaRPr>
          </a:p>
          <a:p>
            <a:pPr lvl="1"/>
            <a:r>
              <a:rPr lang="en-US" sz="2800" dirty="0" smtClean="0"/>
              <a:t>Distinguish </a:t>
            </a:r>
            <a:r>
              <a:rPr lang="en-US" sz="2800" dirty="0"/>
              <a:t>between providing </a:t>
            </a:r>
            <a:r>
              <a:rPr lang="en-US" sz="2800" u="sng" dirty="0"/>
              <a:t>legal information</a:t>
            </a:r>
            <a:r>
              <a:rPr lang="en-US" sz="2800" dirty="0"/>
              <a:t> as opposed to </a:t>
            </a:r>
            <a:r>
              <a:rPr lang="en-US" sz="2800" u="sng" dirty="0"/>
              <a:t>legal </a:t>
            </a:r>
            <a:r>
              <a:rPr lang="en-US" sz="2800" u="sng" dirty="0" smtClean="0"/>
              <a:t>advice.</a:t>
            </a:r>
          </a:p>
          <a:p>
            <a:pPr marL="457200" lvl="1" indent="0">
              <a:buNone/>
            </a:pPr>
            <a:endParaRPr lang="en-US" sz="2800" u="sng" dirty="0"/>
          </a:p>
          <a:p>
            <a:pPr lvl="1"/>
            <a:r>
              <a:rPr lang="en-US" sz="2800" dirty="0" smtClean="0"/>
              <a:t>Depending on the situation, you may create an attorney-client relationship. </a:t>
            </a:r>
            <a:endParaRPr lang="en-US" dirty="0" smtClean="0"/>
          </a:p>
          <a:p>
            <a:endParaRPr lang="en-US" dirty="0" smtClean="0"/>
          </a:p>
          <a:p>
            <a:pPr lvl="1"/>
            <a:endParaRPr lang="en-US" dirty="0"/>
          </a:p>
        </p:txBody>
      </p:sp>
      <p:pic>
        <p:nvPicPr>
          <p:cNvPr id="6"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13264"/>
            <a:ext cx="2511665" cy="229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1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Information</a:t>
            </a:r>
            <a:endParaRPr lang="en-US" dirty="0"/>
          </a:p>
        </p:txBody>
      </p:sp>
      <p:sp>
        <p:nvSpPr>
          <p:cNvPr id="5" name="Content Placeholder 4"/>
          <p:cNvSpPr>
            <a:spLocks noGrp="1"/>
          </p:cNvSpPr>
          <p:nvPr>
            <p:ph idx="1"/>
          </p:nvPr>
        </p:nvSpPr>
        <p:spPr/>
        <p:txBody>
          <a:bodyPr>
            <a:normAutofit lnSpcReduction="10000"/>
          </a:bodyPr>
          <a:lstStyle/>
          <a:p>
            <a:pPr marL="0" indent="0" algn="just">
              <a:buNone/>
            </a:pPr>
            <a:r>
              <a:rPr lang="en-US" dirty="0" smtClean="0"/>
              <a:t>“Legal </a:t>
            </a:r>
            <a:r>
              <a:rPr lang="en-US" dirty="0"/>
              <a:t>information is aimed at helping the recipients of the information understand their rights and responsibilities and the appropriate procedures for redressing those rights and fulfilling those responsibilities. It is general in nature and not tailored to the unique facts of the individual’s situation, although when legal information is offered to individuals, the provider may have enough knowledge about the person’s situation to choose generally what i</a:t>
            </a:r>
            <a:r>
              <a:rPr lang="en-US" dirty="0" smtClean="0"/>
              <a:t>nformation </a:t>
            </a:r>
            <a:r>
              <a:rPr lang="en-US" dirty="0"/>
              <a:t>is appropriate</a:t>
            </a:r>
            <a:r>
              <a:rPr lang="en-US" dirty="0" smtClean="0"/>
              <a:t>.” </a:t>
            </a:r>
          </a:p>
          <a:p>
            <a:pPr marL="0" indent="0">
              <a:buNone/>
            </a:pPr>
            <a:endParaRPr lang="en-US" dirty="0" smtClean="0"/>
          </a:p>
          <a:p>
            <a:pPr marL="0" indent="0">
              <a:buNone/>
            </a:pPr>
            <a:r>
              <a:rPr lang="en-US" i="1" dirty="0" smtClean="0"/>
              <a:t>ABA </a:t>
            </a:r>
            <a:r>
              <a:rPr lang="en-US" i="1" dirty="0"/>
              <a:t>Standards for the Provision of Civil Legal Aid, Standard 3.6 – Provision of </a:t>
            </a:r>
            <a:r>
              <a:rPr lang="en-US" i="1" dirty="0" smtClean="0"/>
              <a:t>Legal Information</a:t>
            </a:r>
            <a:endParaRPr lang="en-US" i="1" dirty="0"/>
          </a:p>
        </p:txBody>
      </p:sp>
    </p:spTree>
    <p:extLst>
      <p:ext uri="{BB962C8B-B14F-4D97-AF65-F5344CB8AC3E}">
        <p14:creationId xmlns:p14="http://schemas.microsoft.com/office/powerpoint/2010/main" val="2872198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May Provide Legal Information?</a:t>
            </a:r>
            <a:endParaRPr lang="en-US" dirty="0"/>
          </a:p>
        </p:txBody>
      </p:sp>
      <p:sp>
        <p:nvSpPr>
          <p:cNvPr id="3" name="Content Placeholder 2"/>
          <p:cNvSpPr>
            <a:spLocks noGrp="1"/>
          </p:cNvSpPr>
          <p:nvPr>
            <p:ph idx="1"/>
          </p:nvPr>
        </p:nvSpPr>
        <p:spPr>
          <a:xfrm>
            <a:off x="838200" y="1470518"/>
            <a:ext cx="10233800" cy="4351338"/>
          </a:xfrm>
        </p:spPr>
        <p:txBody>
          <a:bodyPr/>
          <a:lstStyle/>
          <a:p>
            <a:r>
              <a:rPr lang="en-US" sz="3200" dirty="0" smtClean="0"/>
              <a:t>Lawyers and non-lawyers may provide legal information.</a:t>
            </a:r>
          </a:p>
          <a:p>
            <a:r>
              <a:rPr lang="en-US" sz="3200" dirty="0" smtClean="0"/>
              <a:t>See </a:t>
            </a:r>
            <a:r>
              <a:rPr lang="en-US" sz="3200" b="1" dirty="0" smtClean="0"/>
              <a:t>Chief </a:t>
            </a:r>
            <a:r>
              <a:rPr lang="en-US" sz="3200" b="1" dirty="0"/>
              <a:t>Justice Directive </a:t>
            </a:r>
            <a:r>
              <a:rPr lang="en-US" sz="3200" b="1" dirty="0" smtClean="0"/>
              <a:t>13-01</a:t>
            </a:r>
            <a:r>
              <a:rPr lang="en-US" sz="3200" dirty="0" smtClean="0"/>
              <a:t>: Directive Concerning </a:t>
            </a:r>
            <a:r>
              <a:rPr lang="en-US" sz="3200" dirty="0"/>
              <a:t>Colorado Courts’ Self-Represented Litigant </a:t>
            </a:r>
            <a:r>
              <a:rPr lang="en-US" sz="3200" dirty="0" smtClean="0"/>
              <a:t>Assistance.</a:t>
            </a:r>
          </a:p>
          <a:p>
            <a:endParaRPr lang="en-US" dirty="0"/>
          </a:p>
          <a:p>
            <a:endParaRPr lang="en-US" dirty="0" smtClean="0"/>
          </a:p>
          <a:p>
            <a:endParaRPr lang="en-US" dirty="0"/>
          </a:p>
          <a:p>
            <a:endParaRPr lang="en-US" dirty="0" smtClean="0"/>
          </a:p>
          <a:p>
            <a:endParaRPr lang="en-US" dirty="0"/>
          </a:p>
        </p:txBody>
      </p:sp>
      <p:pic>
        <p:nvPicPr>
          <p:cNvPr id="8" name="Picture 2" descr="Image result for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623" y="3351198"/>
            <a:ext cx="6044953" cy="307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8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Advice</a:t>
            </a:r>
            <a:endParaRPr lang="en-US" dirty="0"/>
          </a:p>
        </p:txBody>
      </p:sp>
      <p:sp>
        <p:nvSpPr>
          <p:cNvPr id="3" name="Content Placeholder 2"/>
          <p:cNvSpPr>
            <a:spLocks noGrp="1"/>
          </p:cNvSpPr>
          <p:nvPr>
            <p:ph idx="1"/>
          </p:nvPr>
        </p:nvSpPr>
        <p:spPr>
          <a:xfrm>
            <a:off x="839614" y="1772359"/>
            <a:ext cx="10233800" cy="4351338"/>
          </a:xfrm>
        </p:spPr>
        <p:txBody>
          <a:bodyPr/>
          <a:lstStyle/>
          <a:p>
            <a:pPr marL="0" indent="0" algn="just">
              <a:buNone/>
            </a:pPr>
            <a:r>
              <a:rPr lang="en-US" dirty="0" smtClean="0"/>
              <a:t>“Legal </a:t>
            </a:r>
            <a:r>
              <a:rPr lang="en-US" dirty="0"/>
              <a:t>advice in contrast is specific to the unique circumstances of the inquirer. It is strategic in that it offers an approach that is tailored to the fact situation of the asker and goes beyond mere general advice appropriate for all persons who confront the same issue. The giving of legal advice is legal representation and creates </a:t>
            </a:r>
            <a:r>
              <a:rPr lang="en-US" dirty="0" smtClean="0"/>
              <a:t>an </a:t>
            </a:r>
            <a:r>
              <a:rPr lang="en-US" dirty="0"/>
              <a:t>attorney-client </a:t>
            </a:r>
            <a:r>
              <a:rPr lang="en-US" dirty="0" smtClean="0"/>
              <a:t>relationship.”</a:t>
            </a:r>
          </a:p>
          <a:p>
            <a:endParaRPr lang="en-US" dirty="0"/>
          </a:p>
          <a:p>
            <a:pPr marL="0" indent="0">
              <a:buNone/>
            </a:pPr>
            <a:r>
              <a:rPr lang="en-US" i="1" dirty="0"/>
              <a:t>ABA Standards for the Provision of Civil Legal Aid, Standard 3.6 – Provision of </a:t>
            </a:r>
            <a:r>
              <a:rPr lang="en-US" i="1" dirty="0" smtClean="0"/>
              <a:t>Legal Information</a:t>
            </a:r>
            <a:endParaRPr lang="en-US" i="1" dirty="0"/>
          </a:p>
        </p:txBody>
      </p:sp>
    </p:spTree>
    <p:extLst>
      <p:ext uri="{BB962C8B-B14F-4D97-AF65-F5344CB8AC3E}">
        <p14:creationId xmlns:p14="http://schemas.microsoft.com/office/powerpoint/2010/main" val="93471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May Provide Legal Advice?	</a:t>
            </a:r>
            <a:endParaRPr lang="en-US" dirty="0"/>
          </a:p>
        </p:txBody>
      </p:sp>
      <p:sp>
        <p:nvSpPr>
          <p:cNvPr id="3" name="Content Placeholder 2"/>
          <p:cNvSpPr>
            <a:spLocks noGrp="1"/>
          </p:cNvSpPr>
          <p:nvPr>
            <p:ph idx="1"/>
          </p:nvPr>
        </p:nvSpPr>
        <p:spPr/>
        <p:txBody>
          <a:bodyPr/>
          <a:lstStyle/>
          <a:p>
            <a:pPr marL="0" indent="0">
              <a:buNone/>
            </a:pPr>
            <a:r>
              <a:rPr lang="en-US" dirty="0" smtClean="0"/>
              <a:t>Legal advice should only be provided by an attorney when the attorney and client intend to create an attorney-client relationship, limited or otherwise. Note there are state and federal statutory exceptions.</a:t>
            </a:r>
          </a:p>
        </p:txBody>
      </p:sp>
      <p:pic>
        <p:nvPicPr>
          <p:cNvPr id="4098" name="Picture 2" descr="Image result for handsh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351" y="3490135"/>
            <a:ext cx="3897298" cy="294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the Attorney-Client </a:t>
            </a:r>
            <a:r>
              <a:rPr lang="en-US" dirty="0"/>
              <a:t>R</a:t>
            </a:r>
            <a:r>
              <a:rPr lang="en-US" dirty="0" smtClean="0"/>
              <a:t>elationship</a:t>
            </a:r>
            <a:endParaRPr lang="en-US" dirty="0"/>
          </a:p>
        </p:txBody>
      </p:sp>
      <p:sp>
        <p:nvSpPr>
          <p:cNvPr id="3" name="Content Placeholder 2"/>
          <p:cNvSpPr>
            <a:spLocks noGrp="1"/>
          </p:cNvSpPr>
          <p:nvPr>
            <p:ph idx="1"/>
          </p:nvPr>
        </p:nvSpPr>
        <p:spPr/>
        <p:txBody>
          <a:bodyPr/>
          <a:lstStyle/>
          <a:p>
            <a:r>
              <a:rPr lang="en-US" dirty="0"/>
              <a:t>The relationship of attorney and client can be inferred from the conduct of the parties.  </a:t>
            </a:r>
            <a:r>
              <a:rPr lang="en-US" i="1" dirty="0"/>
              <a:t>People v. </a:t>
            </a:r>
            <a:r>
              <a:rPr lang="en-US" i="1" dirty="0" smtClean="0"/>
              <a:t>Morley</a:t>
            </a:r>
            <a:r>
              <a:rPr lang="en-US" dirty="0" smtClean="0"/>
              <a:t>, 725 P.2d 510 (Colo. 1986).</a:t>
            </a:r>
          </a:p>
          <a:p>
            <a:r>
              <a:rPr lang="en-US" dirty="0"/>
              <a:t>Relationship of attorney and client is sufficiently established when client seeks and receives advice of attorney on legal consequences of client’s past or contemplated actions. </a:t>
            </a:r>
            <a:r>
              <a:rPr lang="en-US" i="1" u="sng" dirty="0"/>
              <a:t>Id</a:t>
            </a:r>
            <a:r>
              <a:rPr lang="en-US" i="1" dirty="0"/>
              <a:t>. </a:t>
            </a:r>
            <a:r>
              <a:rPr lang="en-US" dirty="0"/>
              <a:t>Attorney responds to informal request for legal advice or opinion.  </a:t>
            </a:r>
            <a:r>
              <a:rPr lang="en-US" i="1" dirty="0" smtClean="0"/>
              <a:t>See, </a:t>
            </a:r>
            <a:r>
              <a:rPr lang="en-US" i="1" dirty="0"/>
              <a:t>e.g., People v. </a:t>
            </a:r>
            <a:r>
              <a:rPr lang="en-US" i="1" dirty="0" smtClean="0"/>
              <a:t>Boyer</a:t>
            </a:r>
            <a:r>
              <a:rPr lang="en-US" dirty="0" smtClean="0"/>
              <a:t>, </a:t>
            </a:r>
            <a:r>
              <a:rPr lang="en-US" dirty="0"/>
              <a:t>934 P.2d </a:t>
            </a:r>
            <a:r>
              <a:rPr lang="en-US" dirty="0" smtClean="0"/>
              <a:t>1361 (Colo. 1997).</a:t>
            </a:r>
            <a:endParaRPr lang="en-US" dirty="0"/>
          </a:p>
          <a:p>
            <a:pPr marL="0" indent="0">
              <a:buNone/>
            </a:pPr>
            <a:endParaRPr lang="en-US" u="sng" dirty="0"/>
          </a:p>
          <a:p>
            <a:endParaRPr lang="en-US" dirty="0"/>
          </a:p>
        </p:txBody>
      </p:sp>
    </p:spTree>
    <p:extLst>
      <p:ext uri="{BB962C8B-B14F-4D97-AF65-F5344CB8AC3E}">
        <p14:creationId xmlns:p14="http://schemas.microsoft.com/office/powerpoint/2010/main" val="3498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948905" y="372863"/>
            <a:ext cx="8714913" cy="1377891"/>
          </a:xfrm>
        </p:spPr>
        <p:txBody>
          <a:bodyPr/>
          <a:lstStyle/>
          <a:p>
            <a:pPr algn="ctr"/>
            <a:r>
              <a:rPr lang="en-US" sz="4000" dirty="0" smtClean="0">
                <a:solidFill>
                  <a:schemeClr val="tx1">
                    <a:lumMod val="95000"/>
                    <a:lumOff val="5000"/>
                  </a:schemeClr>
                </a:solidFill>
                <a:effectLst>
                  <a:outerShdw blurRad="38100" dist="38100" dir="2700000" algn="tl">
                    <a:srgbClr val="000000">
                      <a:alpha val="43137"/>
                    </a:srgbClr>
                  </a:outerShdw>
                </a:effectLst>
              </a:rPr>
              <a:t>When Does Representation Begin?</a:t>
            </a:r>
            <a:endParaRPr lang="en-US" sz="4000" dirty="0">
              <a:solidFill>
                <a:schemeClr val="accent2"/>
              </a:solidFill>
              <a:effectLst>
                <a:outerShdw blurRad="38100" dist="38100" dir="2700000" algn="tl">
                  <a:srgbClr val="000000">
                    <a:alpha val="43137"/>
                  </a:srgbClr>
                </a:outerShdw>
              </a:effectLst>
            </a:endParaRPr>
          </a:p>
        </p:txBody>
      </p:sp>
      <p:sp>
        <p:nvSpPr>
          <p:cNvPr id="18435" name="Rectangle 4"/>
          <p:cNvSpPr>
            <a:spLocks noGrp="1" noChangeArrowheads="1"/>
          </p:cNvSpPr>
          <p:nvPr>
            <p:ph type="body" sz="half" idx="1"/>
          </p:nvPr>
        </p:nvSpPr>
        <p:spPr>
          <a:xfrm>
            <a:off x="948905" y="1684194"/>
            <a:ext cx="9637465" cy="5037426"/>
          </a:xfrm>
        </p:spPr>
        <p:txBody>
          <a:bodyPr>
            <a:normAutofit/>
          </a:bodyPr>
          <a:lstStyle/>
          <a:p>
            <a:pPr marL="78851" lvl="1" indent="0" defTabSz="681900">
              <a:buClr>
                <a:schemeClr val="accent2"/>
              </a:buClr>
              <a:buNone/>
              <a:tabLst>
                <a:tab pos="84407" algn="l"/>
                <a:tab pos="284312" algn="l"/>
              </a:tabLst>
            </a:pPr>
            <a:r>
              <a:rPr lang="en-US" sz="2800" dirty="0">
                <a:solidFill>
                  <a:schemeClr val="tx1">
                    <a:lumMod val="95000"/>
                    <a:lumOff val="5000"/>
                  </a:schemeClr>
                </a:solidFill>
              </a:rPr>
              <a:t>Perception of relationship	</a:t>
            </a:r>
          </a:p>
          <a:p>
            <a:pPr marL="599715" lvl="3" indent="0" defTabSz="681900">
              <a:buClr>
                <a:srgbClr val="000000"/>
              </a:buClr>
              <a:buFont typeface="Wingdings" pitchFamily="2" charset="2"/>
              <a:buChar char="ü"/>
              <a:tabLst>
                <a:tab pos="84407" algn="l"/>
                <a:tab pos="284312" algn="l"/>
              </a:tabLst>
            </a:pPr>
            <a:r>
              <a:rPr lang="en-US" sz="2800" dirty="0">
                <a:solidFill>
                  <a:schemeClr val="tx1">
                    <a:lumMod val="95000"/>
                    <a:lumOff val="5000"/>
                  </a:schemeClr>
                </a:solidFill>
              </a:rPr>
              <a:t> Client’s mind</a:t>
            </a:r>
          </a:p>
          <a:p>
            <a:pPr marL="599715" lvl="3" indent="0" defTabSz="681900">
              <a:buClr>
                <a:srgbClr val="000000"/>
              </a:buClr>
              <a:buFont typeface="Wingdings" pitchFamily="2" charset="2"/>
              <a:buChar char="ü"/>
              <a:tabLst>
                <a:tab pos="84407" algn="l"/>
                <a:tab pos="284312" algn="l"/>
              </a:tabLst>
            </a:pPr>
            <a:r>
              <a:rPr lang="en-US" sz="2800" dirty="0">
                <a:solidFill>
                  <a:schemeClr val="tx1">
                    <a:lumMod val="95000"/>
                    <a:lumOff val="5000"/>
                  </a:schemeClr>
                </a:solidFill>
              </a:rPr>
              <a:t> Reasonable belief</a:t>
            </a:r>
          </a:p>
          <a:p>
            <a:pPr marL="599715" lvl="3" indent="0" defTabSz="681900">
              <a:buClr>
                <a:srgbClr val="000000"/>
              </a:buClr>
              <a:buFont typeface="Wingdings" pitchFamily="2" charset="2"/>
              <a:buChar char="ü"/>
              <a:tabLst>
                <a:tab pos="84407" algn="l"/>
                <a:tab pos="284312" algn="l"/>
              </a:tabLst>
            </a:pPr>
            <a:r>
              <a:rPr lang="en-US" sz="2800" dirty="0">
                <a:solidFill>
                  <a:schemeClr val="tx1">
                    <a:lumMod val="95000"/>
                    <a:lumOff val="5000"/>
                  </a:schemeClr>
                </a:solidFill>
              </a:rPr>
              <a:t> Subjective </a:t>
            </a:r>
            <a:r>
              <a:rPr lang="en-US" sz="2800" dirty="0" smtClean="0">
                <a:solidFill>
                  <a:schemeClr val="tx1">
                    <a:lumMod val="95000"/>
                    <a:lumOff val="5000"/>
                  </a:schemeClr>
                </a:solidFill>
              </a:rPr>
              <a:t>test</a:t>
            </a:r>
          </a:p>
          <a:p>
            <a:pPr marL="142515" lvl="2" indent="0" defTabSz="681900">
              <a:buClr>
                <a:srgbClr val="000000"/>
              </a:buClr>
              <a:buNone/>
              <a:tabLst>
                <a:tab pos="84407" algn="l"/>
                <a:tab pos="284312" algn="l"/>
              </a:tabLst>
            </a:pPr>
            <a:r>
              <a:rPr lang="en-US" sz="3000" i="1" dirty="0" smtClean="0">
                <a:solidFill>
                  <a:schemeClr val="tx1">
                    <a:lumMod val="95000"/>
                    <a:lumOff val="5000"/>
                  </a:schemeClr>
                </a:solidFill>
              </a:rPr>
              <a:t>			-People v. Bennett</a:t>
            </a:r>
            <a:r>
              <a:rPr lang="en-US" sz="3000" dirty="0" smtClean="0">
                <a:solidFill>
                  <a:schemeClr val="tx1">
                    <a:lumMod val="95000"/>
                    <a:lumOff val="5000"/>
                  </a:schemeClr>
                </a:solidFill>
              </a:rPr>
              <a:t>, 810 P.2d 661 (Colo. 1991)</a:t>
            </a:r>
            <a:endParaRPr lang="en-US" sz="3000" dirty="0">
              <a:solidFill>
                <a:schemeClr val="tx1">
                  <a:lumMod val="95000"/>
                  <a:lumOff val="5000"/>
                </a:schemeClr>
              </a:solidFill>
            </a:endParaRPr>
          </a:p>
          <a:p>
            <a:pPr marL="159924" lvl="2" indent="0" defTabSz="681900">
              <a:buClr>
                <a:schemeClr val="accent2"/>
              </a:buClr>
              <a:buNone/>
              <a:tabLst>
                <a:tab pos="84407" algn="l"/>
                <a:tab pos="284312" algn="l"/>
              </a:tabLst>
            </a:pPr>
            <a:endParaRPr lang="en-US" sz="2800" i="1" u="sng" dirty="0" smtClean="0">
              <a:solidFill>
                <a:schemeClr val="tx1">
                  <a:lumMod val="95000"/>
                  <a:lumOff val="5000"/>
                </a:schemeClr>
              </a:solidFill>
            </a:endParaRPr>
          </a:p>
          <a:p>
            <a:pPr marL="159924" lvl="2" indent="0" defTabSz="681900">
              <a:buClr>
                <a:schemeClr val="accent2"/>
              </a:buClr>
              <a:buNone/>
              <a:tabLst>
                <a:tab pos="84407" algn="l"/>
                <a:tab pos="284312" algn="l"/>
              </a:tabLst>
            </a:pPr>
            <a:r>
              <a:rPr lang="en-US" sz="2800" i="1" u="sng" dirty="0" smtClean="0">
                <a:solidFill>
                  <a:schemeClr val="tx1">
                    <a:lumMod val="95000"/>
                    <a:lumOff val="5000"/>
                  </a:schemeClr>
                </a:solidFill>
              </a:rPr>
              <a:t>Payment </a:t>
            </a:r>
            <a:r>
              <a:rPr lang="en-US" sz="2800" i="1" u="sng" dirty="0">
                <a:solidFill>
                  <a:schemeClr val="tx1">
                    <a:lumMod val="95000"/>
                    <a:lumOff val="5000"/>
                  </a:schemeClr>
                </a:solidFill>
              </a:rPr>
              <a:t>of fee</a:t>
            </a:r>
            <a:r>
              <a:rPr lang="en-US" sz="2800" dirty="0">
                <a:solidFill>
                  <a:schemeClr val="tx1">
                    <a:lumMod val="95000"/>
                    <a:lumOff val="5000"/>
                  </a:schemeClr>
                </a:solidFill>
              </a:rPr>
              <a:t> is not necessarily the determining factor.</a:t>
            </a:r>
          </a:p>
          <a:p>
            <a:pPr marL="159924" lvl="2" indent="0" defTabSz="681900">
              <a:buClr>
                <a:schemeClr val="accent2"/>
              </a:buClr>
              <a:buNone/>
              <a:tabLst>
                <a:tab pos="84407" algn="l"/>
                <a:tab pos="284312" algn="l"/>
              </a:tabLst>
            </a:pPr>
            <a:r>
              <a:rPr lang="en-US" sz="2800" i="1" u="sng" dirty="0">
                <a:solidFill>
                  <a:schemeClr val="tx1">
                    <a:lumMod val="95000"/>
                    <a:lumOff val="5000"/>
                  </a:schemeClr>
                </a:solidFill>
              </a:rPr>
              <a:t>Signing an agreement</a:t>
            </a:r>
            <a:r>
              <a:rPr lang="en-US" sz="2800" dirty="0">
                <a:solidFill>
                  <a:schemeClr val="tx1">
                    <a:lumMod val="95000"/>
                    <a:lumOff val="5000"/>
                  </a:schemeClr>
                </a:solidFill>
              </a:rPr>
              <a:t> is not necessarily the determining factor. </a:t>
            </a:r>
            <a:r>
              <a:rPr lang="en-US" sz="2800" dirty="0"/>
              <a:t>	</a:t>
            </a:r>
          </a:p>
        </p:txBody>
      </p:sp>
      <p:sp>
        <p:nvSpPr>
          <p:cNvPr id="18436" name="WordArt 6"/>
          <p:cNvSpPr>
            <a:spLocks noChangeArrowheads="1" noChangeShapeType="1" noTextEdit="1"/>
          </p:cNvSpPr>
          <p:nvPr/>
        </p:nvSpPr>
        <p:spPr bwMode="auto">
          <a:xfrm>
            <a:off x="7304436" y="1750754"/>
            <a:ext cx="2161268" cy="1411432"/>
          </a:xfrm>
          <a:prstGeom prst="rect">
            <a:avLst/>
          </a:prstGeom>
        </p:spPr>
        <p:txBody>
          <a:bodyPr wrap="none" lIns="63972" tIns="31984" rIns="63972" bIns="31984" numCol="1"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a:t>
            </a:r>
          </a:p>
        </p:txBody>
      </p:sp>
    </p:spTree>
    <p:extLst>
      <p:ext uri="{BB962C8B-B14F-4D97-AF65-F5344CB8AC3E}">
        <p14:creationId xmlns:p14="http://schemas.microsoft.com/office/powerpoint/2010/main" val="338600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31" y="732449"/>
            <a:ext cx="10515600" cy="1325563"/>
          </a:xfrm>
        </p:spPr>
        <p:txBody>
          <a:bodyPr>
            <a:normAutofit fontScale="90000"/>
          </a:bodyPr>
          <a:lstStyle/>
          <a:p>
            <a:r>
              <a:rPr lang="en-US" dirty="0" smtClean="0"/>
              <a:t>If there is an attorney-client relationship…</a:t>
            </a:r>
            <a:endParaRPr lang="en-US" dirty="0"/>
          </a:p>
        </p:txBody>
      </p:sp>
      <p:sp>
        <p:nvSpPr>
          <p:cNvPr id="3" name="Content Placeholder 2"/>
          <p:cNvSpPr>
            <a:spLocks noGrp="1"/>
          </p:cNvSpPr>
          <p:nvPr>
            <p:ph idx="1"/>
          </p:nvPr>
        </p:nvSpPr>
        <p:spPr>
          <a:xfrm>
            <a:off x="650631" y="2368731"/>
            <a:ext cx="10872585" cy="3793595"/>
          </a:xfrm>
        </p:spPr>
        <p:txBody>
          <a:bodyPr>
            <a:normAutofit fontScale="92500"/>
          </a:bodyPr>
          <a:lstStyle/>
          <a:p>
            <a:pPr marL="457200">
              <a:lnSpc>
                <a:spcPct val="110000"/>
              </a:lnSpc>
              <a:spcBef>
                <a:spcPts val="300"/>
              </a:spcBef>
            </a:pPr>
            <a:r>
              <a:rPr lang="en-US" dirty="0" smtClean="0"/>
              <a:t>For legal clinics, there are some modifications to application of the Rules of Professional Conduct. </a:t>
            </a:r>
            <a:r>
              <a:rPr lang="en-US" i="1" dirty="0" smtClean="0"/>
              <a:t>See</a:t>
            </a:r>
            <a:r>
              <a:rPr lang="en-US" dirty="0" smtClean="0"/>
              <a:t> Colo. RPC 6.5. Otherwise, the Rules apply.</a:t>
            </a:r>
          </a:p>
          <a:p>
            <a:pPr indent="0">
              <a:lnSpc>
                <a:spcPct val="110000"/>
              </a:lnSpc>
              <a:spcBef>
                <a:spcPts val="300"/>
              </a:spcBef>
              <a:buNone/>
            </a:pPr>
            <a:endParaRPr lang="en-US" dirty="0" smtClean="0"/>
          </a:p>
          <a:p>
            <a:pPr marL="457200">
              <a:lnSpc>
                <a:spcPct val="120000"/>
              </a:lnSpc>
              <a:spcBef>
                <a:spcPts val="300"/>
              </a:spcBef>
            </a:pPr>
            <a:r>
              <a:rPr lang="en-US" dirty="0" smtClean="0"/>
              <a:t>For all other representations, the Rules apply in their entirety.</a:t>
            </a:r>
          </a:p>
          <a:p>
            <a:pPr marL="457200">
              <a:lnSpc>
                <a:spcPct val="100000"/>
              </a:lnSpc>
              <a:spcBef>
                <a:spcPts val="300"/>
              </a:spcBef>
            </a:pPr>
            <a:endParaRPr lang="en-US" dirty="0" smtClean="0">
              <a:solidFill>
                <a:srgbClr val="FFC000"/>
              </a:solidFill>
            </a:endParaRPr>
          </a:p>
          <a:p>
            <a:pPr marL="457200">
              <a:lnSpc>
                <a:spcPct val="100000"/>
              </a:lnSpc>
              <a:spcBef>
                <a:spcPts val="300"/>
              </a:spcBef>
            </a:pPr>
            <a:r>
              <a:rPr lang="en-US" dirty="0" smtClean="0">
                <a:solidFill>
                  <a:srgbClr val="FFC000"/>
                </a:solidFill>
              </a:rPr>
              <a:t>Start with clearly communicating the scope of the representation.</a:t>
            </a:r>
            <a:r>
              <a:rPr lang="en-US" dirty="0" smtClean="0"/>
              <a:t> The clinic may have documentation to explain the limited nature of the representation.</a:t>
            </a:r>
          </a:p>
          <a:p>
            <a:endParaRPr lang="en-US" dirty="0" smtClean="0"/>
          </a:p>
        </p:txBody>
      </p:sp>
    </p:spTree>
    <p:extLst>
      <p:ext uri="{BB962C8B-B14F-4D97-AF65-F5344CB8AC3E}">
        <p14:creationId xmlns:p14="http://schemas.microsoft.com/office/powerpoint/2010/main" val="146018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sz="4400" dirty="0" smtClean="0"/>
              <a:t>Colo. RPC 1.1 Competence</a:t>
            </a:r>
            <a:endParaRPr lang="en-US" sz="4400" dirty="0"/>
          </a:p>
        </p:txBody>
      </p:sp>
      <p:sp>
        <p:nvSpPr>
          <p:cNvPr id="3" name="Content Placeholder 2"/>
          <p:cNvSpPr>
            <a:spLocks noGrp="1"/>
          </p:cNvSpPr>
          <p:nvPr>
            <p:ph idx="1"/>
          </p:nvPr>
        </p:nvSpPr>
        <p:spPr>
          <a:xfrm>
            <a:off x="517585" y="1828800"/>
            <a:ext cx="10615013" cy="4351338"/>
          </a:xfrm>
        </p:spPr>
        <p:txBody>
          <a:bodyPr>
            <a:normAutofit/>
          </a:bodyPr>
          <a:lstStyle/>
          <a:p>
            <a:r>
              <a:rPr lang="en-US" dirty="0" smtClean="0"/>
              <a:t>“A lawyer shall provide competent representation to a client. Competent representation requires the legal knowledge, skill, thoroughness and preparation reasonably necessary for the representation.”</a:t>
            </a:r>
          </a:p>
          <a:p>
            <a:r>
              <a:rPr lang="en-US" dirty="0" smtClean="0"/>
              <a:t>Questions to ask: </a:t>
            </a:r>
          </a:p>
          <a:p>
            <a:pPr lvl="1"/>
            <a:r>
              <a:rPr lang="en-US" b="1" dirty="0" smtClean="0">
                <a:solidFill>
                  <a:srgbClr val="FFC000"/>
                </a:solidFill>
              </a:rPr>
              <a:t>What does the client need?</a:t>
            </a:r>
          </a:p>
          <a:p>
            <a:pPr lvl="1"/>
            <a:r>
              <a:rPr lang="en-US" dirty="0" smtClean="0"/>
              <a:t>Is this my field of practice? </a:t>
            </a:r>
            <a:endParaRPr lang="en-US" dirty="0"/>
          </a:p>
          <a:p>
            <a:pPr lvl="1"/>
            <a:r>
              <a:rPr lang="en-US" dirty="0" smtClean="0"/>
              <a:t>Do I have the resources necessary to take on the representation?</a:t>
            </a:r>
          </a:p>
          <a:p>
            <a:pPr lvl="1"/>
            <a:r>
              <a:rPr lang="en-US" dirty="0" smtClean="0"/>
              <a:t>If I need assistance/mentoring, who can I turn to?</a:t>
            </a:r>
          </a:p>
          <a:p>
            <a:pPr lvl="1"/>
            <a:r>
              <a:rPr lang="en-US" dirty="0" smtClean="0"/>
              <a:t>Should I refer this case to another lawyer?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308770"/>
            <a:ext cx="1828800" cy="1438275"/>
          </a:xfrm>
          <a:prstGeom prst="rect">
            <a:avLst/>
          </a:prstGeom>
          <a:effectLst>
            <a:softEdge rad="1270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600" y="5074595"/>
            <a:ext cx="3642364" cy="1690710"/>
          </a:xfrm>
          <a:prstGeom prst="rect">
            <a:avLst/>
          </a:prstGeom>
          <a:effectLst>
            <a:softEdge rad="63500"/>
          </a:effectLst>
        </p:spPr>
      </p:pic>
    </p:spTree>
    <p:extLst>
      <p:ext uri="{BB962C8B-B14F-4D97-AF65-F5344CB8AC3E}">
        <p14:creationId xmlns:p14="http://schemas.microsoft.com/office/powerpoint/2010/main" val="176770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966" y="2044812"/>
            <a:ext cx="11043138" cy="1692687"/>
          </a:xfrm>
        </p:spPr>
        <p:txBody>
          <a:bodyPr>
            <a:normAutofit/>
          </a:bodyPr>
          <a:lstStyle/>
          <a:p>
            <a:r>
              <a:rPr lang="en-US" sz="4800" spc="0" dirty="0" smtClean="0"/>
              <a:t>Ethical Considerations </a:t>
            </a:r>
            <a:br>
              <a:rPr lang="en-US" sz="4800" spc="0" dirty="0" smtClean="0"/>
            </a:br>
            <a:r>
              <a:rPr lang="en-US" sz="4800" spc="0" dirty="0" smtClean="0"/>
              <a:t>for Pro Bono Representation</a:t>
            </a:r>
            <a:endParaRPr lang="en-US" sz="4800" spc="0" dirty="0"/>
          </a:p>
        </p:txBody>
      </p:sp>
      <p:sp>
        <p:nvSpPr>
          <p:cNvPr id="3" name="Subtitle 2"/>
          <p:cNvSpPr>
            <a:spLocks noGrp="1"/>
          </p:cNvSpPr>
          <p:nvPr>
            <p:ph type="subTitle" idx="1"/>
          </p:nvPr>
        </p:nvSpPr>
        <p:spPr>
          <a:xfrm>
            <a:off x="1978980" y="4112454"/>
            <a:ext cx="9308124" cy="936464"/>
          </a:xfrm>
        </p:spPr>
        <p:txBody>
          <a:bodyPr>
            <a:noAutofit/>
          </a:bodyPr>
          <a:lstStyle/>
          <a:p>
            <a:pPr>
              <a:spcBef>
                <a:spcPts val="0"/>
              </a:spcBef>
            </a:pPr>
            <a:r>
              <a:rPr lang="en-US" sz="1600" dirty="0" smtClean="0"/>
              <a:t>April M. McMurrey</a:t>
            </a:r>
          </a:p>
          <a:p>
            <a:pPr>
              <a:spcBef>
                <a:spcPts val="0"/>
              </a:spcBef>
            </a:pPr>
            <a:r>
              <a:rPr lang="en-US" sz="1600" dirty="0" smtClean="0"/>
              <a:t>Deputy Regulation Counsel</a:t>
            </a:r>
          </a:p>
          <a:p>
            <a:pPr>
              <a:spcBef>
                <a:spcPts val="0"/>
              </a:spcBef>
            </a:pPr>
            <a:r>
              <a:rPr lang="en-US" sz="1600" dirty="0" smtClean="0"/>
              <a:t>Office of Attorney Regulation Counsel</a:t>
            </a:r>
          </a:p>
          <a:p>
            <a:pPr>
              <a:spcBef>
                <a:spcPts val="0"/>
              </a:spcBef>
            </a:pPr>
            <a:r>
              <a:rPr lang="en-US" sz="1600" dirty="0" smtClean="0">
                <a:hlinkClick r:id="rId3"/>
              </a:rPr>
              <a:t>a.mcmurrey@csc.state.co.us</a:t>
            </a:r>
            <a:endParaRPr lang="en-US" sz="1600" dirty="0" smtClean="0"/>
          </a:p>
          <a:p>
            <a:pPr>
              <a:spcBef>
                <a:spcPts val="0"/>
              </a:spcBef>
            </a:pPr>
            <a:r>
              <a:rPr lang="en-US" sz="1600" dirty="0" smtClean="0"/>
              <a:t>303-928-786</a:t>
            </a:r>
            <a:r>
              <a:rPr lang="en-US" sz="1400" dirty="0" smtClean="0"/>
              <a:t>6</a:t>
            </a:r>
            <a:endParaRPr lang="en-US" sz="1400" dirty="0"/>
          </a:p>
        </p:txBody>
      </p:sp>
    </p:spTree>
    <p:extLst>
      <p:ext uri="{BB962C8B-B14F-4D97-AF65-F5344CB8AC3E}">
        <p14:creationId xmlns:p14="http://schemas.microsoft.com/office/powerpoint/2010/main" val="148947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Colo. RPC 1.3 Diligence</a:t>
            </a:r>
            <a:endParaRPr lang="en-US" dirty="0"/>
          </a:p>
        </p:txBody>
      </p:sp>
      <p:sp>
        <p:nvSpPr>
          <p:cNvPr id="3" name="Content Placeholder 2"/>
          <p:cNvSpPr>
            <a:spLocks noGrp="1"/>
          </p:cNvSpPr>
          <p:nvPr>
            <p:ph idx="1"/>
          </p:nvPr>
        </p:nvSpPr>
        <p:spPr>
          <a:xfrm>
            <a:off x="824144" y="2047566"/>
            <a:ext cx="10580029" cy="4351338"/>
          </a:xfrm>
        </p:spPr>
        <p:txBody>
          <a:bodyPr/>
          <a:lstStyle/>
          <a:p>
            <a:r>
              <a:rPr lang="en-US" dirty="0" smtClean="0"/>
              <a:t>“A lawyer shall act with reasonable diligence and promptness in representing a client.”</a:t>
            </a:r>
          </a:p>
          <a:p>
            <a:r>
              <a:rPr lang="en-US" dirty="0" smtClean="0"/>
              <a:t>Allot sufficient time to work on pro bono matters.</a:t>
            </a:r>
          </a:p>
          <a:p>
            <a:pPr marL="0" indent="0">
              <a:buNone/>
            </a:pPr>
            <a:endParaRPr lang="en-US" dirty="0" smtClean="0"/>
          </a:p>
        </p:txBody>
      </p:sp>
      <p:pic>
        <p:nvPicPr>
          <p:cNvPr id="4098" name="Picture 2" descr="Image result for di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3983715"/>
            <a:ext cx="22479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9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Colo. RPC 1.4 Communication</a:t>
            </a:r>
            <a:endParaRPr lang="en-US" dirty="0"/>
          </a:p>
        </p:txBody>
      </p:sp>
      <p:sp>
        <p:nvSpPr>
          <p:cNvPr id="6" name="Content Placeholder 5"/>
          <p:cNvSpPr>
            <a:spLocks noGrp="1"/>
          </p:cNvSpPr>
          <p:nvPr>
            <p:ph idx="1"/>
          </p:nvPr>
        </p:nvSpPr>
        <p:spPr>
          <a:xfrm>
            <a:off x="838200" y="1825625"/>
            <a:ext cx="10233800" cy="4351338"/>
          </a:xfrm>
        </p:spPr>
        <p:txBody>
          <a:bodyPr/>
          <a:lstStyle/>
          <a:p>
            <a:r>
              <a:rPr lang="en-US" dirty="0" smtClean="0"/>
              <a:t>Consult the </a:t>
            </a:r>
            <a:r>
              <a:rPr lang="en-US" dirty="0" smtClean="0"/>
              <a:t>client.</a:t>
            </a:r>
            <a:endParaRPr lang="en-US" dirty="0" smtClean="0"/>
          </a:p>
          <a:p>
            <a:r>
              <a:rPr lang="en-US" dirty="0" smtClean="0"/>
              <a:t>Keep the client informed about the status of the </a:t>
            </a:r>
            <a:r>
              <a:rPr lang="en-US" dirty="0" smtClean="0"/>
              <a:t>matter.</a:t>
            </a:r>
            <a:endParaRPr lang="en-US" dirty="0" smtClean="0"/>
          </a:p>
          <a:p>
            <a:r>
              <a:rPr lang="en-US" dirty="0" smtClean="0"/>
              <a:t>Comply with reasonable requests for </a:t>
            </a:r>
            <a:r>
              <a:rPr lang="en-US" dirty="0" smtClean="0"/>
              <a:t>information.</a:t>
            </a:r>
            <a:endParaRPr lang="en-US" dirty="0" smtClean="0"/>
          </a:p>
          <a:p>
            <a:r>
              <a:rPr lang="en-US" dirty="0" smtClean="0"/>
              <a:t>Explain a matter to the extent reasonably necessary to permit the client to make informed decisions regarding the </a:t>
            </a:r>
            <a:r>
              <a:rPr lang="en-US" dirty="0" smtClean="0"/>
              <a:t>representation.</a:t>
            </a:r>
            <a:endParaRPr lang="en-US" dirty="0" smtClean="0"/>
          </a:p>
          <a:p>
            <a:r>
              <a:rPr lang="en-US" dirty="0" smtClean="0"/>
              <a:t>Set </a:t>
            </a:r>
            <a:r>
              <a:rPr lang="en-US" dirty="0"/>
              <a:t>realistic expectations with the client. Just because it is free/lower cost, does not mean you have unlimited time.</a:t>
            </a:r>
          </a:p>
          <a:p>
            <a:r>
              <a:rPr lang="en-US" dirty="0" smtClean="0">
                <a:solidFill>
                  <a:srgbClr val="FFC000"/>
                </a:solidFill>
              </a:rPr>
              <a:t>Document, document, document</a:t>
            </a:r>
            <a:endParaRPr lang="en-US" dirty="0">
              <a:solidFill>
                <a:srgbClr val="FFC000"/>
              </a:solidFill>
            </a:endParaRPr>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028" y="4982712"/>
            <a:ext cx="3212326" cy="1804267"/>
          </a:xfrm>
          <a:prstGeom prst="rect">
            <a:avLst/>
          </a:prstGeom>
        </p:spPr>
      </p:pic>
    </p:spTree>
    <p:extLst>
      <p:ext uri="{BB962C8B-B14F-4D97-AF65-F5344CB8AC3E}">
        <p14:creationId xmlns:p14="http://schemas.microsoft.com/office/powerpoint/2010/main" val="6096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08" y="163957"/>
            <a:ext cx="10515600" cy="1325563"/>
          </a:xfrm>
          <a:solidFill>
            <a:schemeClr val="accent1"/>
          </a:solidFill>
        </p:spPr>
        <p:txBody>
          <a:bodyPr/>
          <a:lstStyle/>
          <a:p>
            <a:r>
              <a:rPr lang="en-US" dirty="0" smtClean="0"/>
              <a:t>Conflicts of </a:t>
            </a:r>
            <a:r>
              <a:rPr lang="en-US" dirty="0" smtClean="0"/>
              <a:t>Interest</a:t>
            </a:r>
            <a:endParaRPr lang="en-US" dirty="0"/>
          </a:p>
        </p:txBody>
      </p:sp>
      <p:sp>
        <p:nvSpPr>
          <p:cNvPr id="3" name="Content Placeholder 2"/>
          <p:cNvSpPr>
            <a:spLocks noGrp="1"/>
          </p:cNvSpPr>
          <p:nvPr>
            <p:ph idx="1"/>
          </p:nvPr>
        </p:nvSpPr>
        <p:spPr>
          <a:xfrm>
            <a:off x="619199" y="1755847"/>
            <a:ext cx="10233800" cy="4351338"/>
          </a:xfrm>
        </p:spPr>
        <p:txBody>
          <a:bodyPr/>
          <a:lstStyle/>
          <a:p>
            <a:r>
              <a:rPr lang="en-US" dirty="0" smtClean="0"/>
              <a:t>At a legal night, be aware that Colo. RPC 6.5 limits the application of the conflicts Rules.   Rules 1.7 and 1.9(a) only apply “if the lawyer </a:t>
            </a:r>
            <a:r>
              <a:rPr lang="en-US" dirty="0" smtClean="0">
                <a:solidFill>
                  <a:srgbClr val="FFC000"/>
                </a:solidFill>
              </a:rPr>
              <a:t>knows </a:t>
            </a:r>
            <a:r>
              <a:rPr lang="en-US" dirty="0" smtClean="0"/>
              <a:t>that the representation of a client involves a conflict of interest.”</a:t>
            </a:r>
          </a:p>
          <a:p>
            <a:r>
              <a:rPr lang="en-US" dirty="0" smtClean="0"/>
              <a:t>At a legal night, Rule 1.10(Imputations of Conflicts of Interest; General Rule), only applies if the lawyer </a:t>
            </a:r>
            <a:r>
              <a:rPr lang="en-US" dirty="0" smtClean="0">
                <a:solidFill>
                  <a:srgbClr val="FFC000"/>
                </a:solidFill>
              </a:rPr>
              <a:t>“knows”</a:t>
            </a:r>
            <a:r>
              <a:rPr lang="en-US" dirty="0" smtClean="0"/>
              <a:t> that another lawyer in the law firm is disqualified under 1.7 and 1.9(a).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708" y="4648754"/>
            <a:ext cx="4343400" cy="2133600"/>
          </a:xfrm>
          <a:prstGeom prst="rect">
            <a:avLst/>
          </a:prstGeom>
          <a:effectLst>
            <a:softEdge rad="127000"/>
          </a:effectLst>
        </p:spPr>
      </p:pic>
    </p:spTree>
    <p:extLst>
      <p:ext uri="{BB962C8B-B14F-4D97-AF65-F5344CB8AC3E}">
        <p14:creationId xmlns:p14="http://schemas.microsoft.com/office/powerpoint/2010/main" val="415102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Colo. </a:t>
            </a:r>
            <a:r>
              <a:rPr lang="en-US" dirty="0"/>
              <a:t>RPC </a:t>
            </a:r>
            <a:r>
              <a:rPr lang="en-US" dirty="0" smtClean="0"/>
              <a:t>1.18 </a:t>
            </a:r>
            <a:r>
              <a:rPr lang="en-US" dirty="0"/>
              <a:t>Duties to Prospective Clients </a:t>
            </a:r>
          </a:p>
        </p:txBody>
      </p:sp>
      <p:sp>
        <p:nvSpPr>
          <p:cNvPr id="3" name="Content Placeholder 2"/>
          <p:cNvSpPr>
            <a:spLocks noGrp="1"/>
          </p:cNvSpPr>
          <p:nvPr>
            <p:ph idx="1"/>
          </p:nvPr>
        </p:nvSpPr>
        <p:spPr>
          <a:xfrm>
            <a:off x="838200" y="1920959"/>
            <a:ext cx="10233800" cy="4351338"/>
          </a:xfrm>
        </p:spPr>
        <p:txBody>
          <a:bodyPr>
            <a:normAutofit/>
          </a:bodyPr>
          <a:lstStyle/>
          <a:p>
            <a:r>
              <a:rPr lang="en-US" dirty="0" smtClean="0"/>
              <a:t>A “prospective client” is a person “who discusses with a lawyer the possibility of forming a client-lawyer relationship with respect to a matter.” A lawyer shall “not use or reveal information learned in the consultation.”  </a:t>
            </a:r>
          </a:p>
          <a:p>
            <a:r>
              <a:rPr lang="en-US" dirty="0" smtClean="0"/>
              <a:t>A lawyer may be conflicted in representing another party “if the lawyer received information” that could be “significantly harmful.” </a:t>
            </a:r>
          </a:p>
          <a:p>
            <a:r>
              <a:rPr lang="en-US" dirty="0" smtClean="0"/>
              <a:t>A potential conflict can be waived with “informed consent, confirmed in writing” or through appropriate “screening” and written notice to the prospective client. </a:t>
            </a:r>
          </a:p>
          <a:p>
            <a:pPr marL="0" indent="0">
              <a:buNone/>
            </a:pPr>
            <a:endParaRPr lang="en-US" dirty="0" smtClean="0"/>
          </a:p>
        </p:txBody>
      </p:sp>
    </p:spTree>
    <p:extLst>
      <p:ext uri="{BB962C8B-B14F-4D97-AF65-F5344CB8AC3E}">
        <p14:creationId xmlns:p14="http://schemas.microsoft.com/office/powerpoint/2010/main" val="336834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Colo. RPC 1.5 Fee Agreements</a:t>
            </a:r>
            <a:endParaRPr lang="en-US" dirty="0"/>
          </a:p>
        </p:txBody>
      </p:sp>
      <p:sp>
        <p:nvSpPr>
          <p:cNvPr id="3" name="Content Placeholder 2"/>
          <p:cNvSpPr>
            <a:spLocks noGrp="1"/>
          </p:cNvSpPr>
          <p:nvPr>
            <p:ph idx="1"/>
          </p:nvPr>
        </p:nvSpPr>
        <p:spPr>
          <a:xfrm>
            <a:off x="823707" y="2183906"/>
            <a:ext cx="9257996" cy="4124449"/>
          </a:xfrm>
        </p:spPr>
        <p:txBody>
          <a:bodyPr/>
          <a:lstStyle/>
          <a:p>
            <a:r>
              <a:rPr lang="en-US" dirty="0" smtClean="0"/>
              <a:t>Even if it is free, PUT IT IN WRITING (Colo. RPC 1.5(b)). </a:t>
            </a:r>
          </a:p>
          <a:p>
            <a:r>
              <a:rPr lang="en-US" dirty="0" smtClean="0"/>
              <a:t>Make sure the scope of the representation is clear. </a:t>
            </a:r>
          </a:p>
          <a:p>
            <a:r>
              <a:rPr lang="en-US" dirty="0" smtClean="0"/>
              <a:t>This is especially </a:t>
            </a:r>
            <a:r>
              <a:rPr lang="en-US" dirty="0" smtClean="0"/>
              <a:t>important with limited/unbundled </a:t>
            </a:r>
            <a:r>
              <a:rPr lang="en-US" dirty="0" smtClean="0"/>
              <a:t>representation.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186" y="-221944"/>
            <a:ext cx="3753035" cy="3518939"/>
          </a:xfrm>
          <a:prstGeom prst="rect">
            <a:avLst/>
          </a:prstGeom>
        </p:spPr>
      </p:pic>
    </p:spTree>
    <p:extLst>
      <p:ext uri="{BB962C8B-B14F-4D97-AF65-F5344CB8AC3E}">
        <p14:creationId xmlns:p14="http://schemas.microsoft.com/office/powerpoint/2010/main" val="179097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Confirm the Representation Ended</a:t>
            </a:r>
            <a:endParaRPr lang="en-US" dirty="0"/>
          </a:p>
        </p:txBody>
      </p:sp>
      <p:sp>
        <p:nvSpPr>
          <p:cNvPr id="3" name="Content Placeholder 2"/>
          <p:cNvSpPr>
            <a:spLocks noGrp="1"/>
          </p:cNvSpPr>
          <p:nvPr>
            <p:ph idx="1"/>
          </p:nvPr>
        </p:nvSpPr>
        <p:spPr/>
        <p:txBody>
          <a:bodyPr/>
          <a:lstStyle/>
          <a:p>
            <a:r>
              <a:rPr lang="en-US" dirty="0" smtClean="0"/>
              <a:t>Best practice: follow up in writing to confirm representation has ended.</a:t>
            </a:r>
          </a:p>
          <a:p>
            <a:r>
              <a:rPr lang="en-US" dirty="0" smtClean="0"/>
              <a:t>The clinic/program may have documentation to confirm the representation has ended. </a:t>
            </a:r>
          </a:p>
          <a:p>
            <a:r>
              <a:rPr lang="en-US" dirty="0" smtClean="0"/>
              <a:t>See also Colo. </a:t>
            </a:r>
            <a:r>
              <a:rPr lang="en-US" dirty="0" smtClean="0"/>
              <a:t>RPC 1.16(d) </a:t>
            </a:r>
            <a:r>
              <a:rPr lang="en-US" dirty="0" smtClean="0"/>
              <a:t>and Colo. RPC </a:t>
            </a:r>
            <a:r>
              <a:rPr lang="en-US" dirty="0" smtClean="0"/>
              <a:t>1.16A</a:t>
            </a:r>
            <a:r>
              <a:rPr lang="en-US" dirty="0"/>
              <a:t>.</a:t>
            </a:r>
          </a:p>
        </p:txBody>
      </p:sp>
    </p:spTree>
    <p:extLst>
      <p:ext uri="{BB962C8B-B14F-4D97-AF65-F5344CB8AC3E}">
        <p14:creationId xmlns:p14="http://schemas.microsoft.com/office/powerpoint/2010/main" val="174358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 the Parameters of the Program or Clinic</a:t>
            </a:r>
            <a:endParaRPr lang="en-US" dirty="0"/>
          </a:p>
        </p:txBody>
      </p:sp>
      <p:sp>
        <p:nvSpPr>
          <p:cNvPr id="3" name="Content Placeholder 2"/>
          <p:cNvSpPr>
            <a:spLocks noGrp="1"/>
          </p:cNvSpPr>
          <p:nvPr>
            <p:ph idx="1"/>
          </p:nvPr>
        </p:nvSpPr>
        <p:spPr>
          <a:xfrm>
            <a:off x="1120000" y="1825624"/>
            <a:ext cx="10488904" cy="4608305"/>
          </a:xfrm>
        </p:spPr>
        <p:txBody>
          <a:bodyPr/>
          <a:lstStyle/>
          <a:p>
            <a:pPr lvl="1"/>
            <a:r>
              <a:rPr lang="en-US" sz="3200" dirty="0" smtClean="0"/>
              <a:t>Are you permitted to provide your business card? In what circumstances?</a:t>
            </a:r>
          </a:p>
          <a:p>
            <a:pPr lvl="2"/>
            <a:r>
              <a:rPr lang="en-US" sz="2800" dirty="0" smtClean="0"/>
              <a:t>See Colo. RPC 7.3 Solicitation of Clients</a:t>
            </a:r>
          </a:p>
          <a:p>
            <a:pPr lvl="1"/>
            <a:r>
              <a:rPr lang="en-US" sz="3200" dirty="0" smtClean="0"/>
              <a:t>Are you permitted to provide names of other lawyers who provide the types of services the clinic attendee needs? Note Colo. RPC 6.5, </a:t>
            </a:r>
            <a:r>
              <a:rPr lang="en-US" sz="3200" dirty="0" err="1" smtClean="0"/>
              <a:t>Cmt</a:t>
            </a:r>
            <a:r>
              <a:rPr lang="en-US" sz="3200" dirty="0" smtClean="0"/>
              <a:t>. 2.</a:t>
            </a:r>
          </a:p>
          <a:p>
            <a:pPr lvl="1"/>
            <a:r>
              <a:rPr lang="en-US" sz="3200" dirty="0" smtClean="0"/>
              <a:t>If the attendee wishes to hire you beyond the clinic, are you permitted to represent the attendee? Are you permitted to charge a fee?</a:t>
            </a:r>
          </a:p>
          <a:p>
            <a:pPr lvl="1"/>
            <a:endParaRPr lang="en-US" dirty="0" smtClean="0"/>
          </a:p>
          <a:p>
            <a:endParaRPr lang="en-US" dirty="0"/>
          </a:p>
        </p:txBody>
      </p:sp>
    </p:spTree>
    <p:extLst>
      <p:ext uri="{BB962C8B-B14F-4D97-AF65-F5344CB8AC3E}">
        <p14:creationId xmlns:p14="http://schemas.microsoft.com/office/powerpoint/2010/main" val="279205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and Your Practice</a:t>
            </a:r>
            <a:endParaRPr lang="en-US" dirty="0"/>
          </a:p>
        </p:txBody>
      </p:sp>
      <p:sp>
        <p:nvSpPr>
          <p:cNvPr id="3" name="Content Placeholder 2"/>
          <p:cNvSpPr>
            <a:spLocks noGrp="1"/>
          </p:cNvSpPr>
          <p:nvPr>
            <p:ph idx="1"/>
          </p:nvPr>
        </p:nvSpPr>
        <p:spPr/>
        <p:txBody>
          <a:bodyPr/>
          <a:lstStyle/>
          <a:p>
            <a:r>
              <a:rPr lang="en-US" dirty="0" smtClean="0"/>
              <a:t>To participate in any of the access to justice models, you and your practice must be in a place where you can allot time for the representation/participation in the clinic.</a:t>
            </a:r>
          </a:p>
          <a:p>
            <a:r>
              <a:rPr lang="en-US" dirty="0" smtClean="0"/>
              <a:t>This requires self-care and good practice management.</a:t>
            </a:r>
          </a:p>
          <a:p>
            <a:pPr marL="0" indent="0">
              <a:buNone/>
            </a:pPr>
            <a:endParaRPr lang="en-US" dirty="0"/>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377" y="4001294"/>
            <a:ext cx="2543245"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7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Advocate?</a:t>
            </a:r>
            <a:endParaRPr lang="en-US" dirty="0"/>
          </a:p>
        </p:txBody>
      </p:sp>
      <p:sp>
        <p:nvSpPr>
          <p:cNvPr id="3" name="Content Placeholder 2"/>
          <p:cNvSpPr>
            <a:spLocks noGrp="1"/>
          </p:cNvSpPr>
          <p:nvPr>
            <p:ph idx="1"/>
          </p:nvPr>
        </p:nvSpPr>
        <p:spPr>
          <a:xfrm>
            <a:off x="914401" y="1606860"/>
            <a:ext cx="10812262" cy="4685514"/>
          </a:xfrm>
        </p:spPr>
        <p:txBody>
          <a:bodyPr>
            <a:normAutofit/>
          </a:bodyPr>
          <a:lstStyle/>
          <a:p>
            <a:pPr lvl="1"/>
            <a:r>
              <a:rPr lang="en-US" sz="2800" dirty="0" smtClean="0"/>
              <a:t>Self-care</a:t>
            </a:r>
          </a:p>
          <a:p>
            <a:pPr lvl="2"/>
            <a:r>
              <a:rPr lang="en-US" dirty="0" smtClean="0"/>
              <a:t>What’s going on for you that may impact the representation?</a:t>
            </a:r>
          </a:p>
          <a:p>
            <a:pPr lvl="2"/>
            <a:r>
              <a:rPr lang="en-US" dirty="0" smtClean="0"/>
              <a:t>What’s your support system? </a:t>
            </a:r>
          </a:p>
          <a:p>
            <a:pPr lvl="3"/>
            <a:r>
              <a:rPr lang="en-US" dirty="0" smtClean="0"/>
              <a:t>Rule of Three</a:t>
            </a:r>
            <a:br>
              <a:rPr lang="en-US" dirty="0" smtClean="0"/>
            </a:br>
            <a:endParaRPr lang="en-US" dirty="0" smtClean="0"/>
          </a:p>
          <a:p>
            <a:pPr lvl="1"/>
            <a:r>
              <a:rPr lang="en-US" sz="2800" dirty="0" smtClean="0"/>
              <a:t>Set boundaries (and honor them)</a:t>
            </a:r>
          </a:p>
          <a:p>
            <a:pPr marL="914400" lvl="2" indent="0">
              <a:buNone/>
            </a:pPr>
            <a:endParaRPr lang="en-US" dirty="0" smtClean="0"/>
          </a:p>
          <a:p>
            <a:pPr lvl="1"/>
            <a:r>
              <a:rPr lang="en-US" sz="2800" dirty="0" smtClean="0"/>
              <a:t>Utilize resources:</a:t>
            </a:r>
          </a:p>
          <a:p>
            <a:pPr lvl="2"/>
            <a:r>
              <a:rPr lang="en-US" sz="2800" dirty="0" smtClean="0"/>
              <a:t>Metro Volunteer Lawyers</a:t>
            </a:r>
          </a:p>
          <a:p>
            <a:pPr lvl="2"/>
            <a:r>
              <a:rPr lang="en-US" sz="2800" dirty="0" smtClean="0"/>
              <a:t>COLAP (lawyer assistance program)</a:t>
            </a:r>
          </a:p>
          <a:p>
            <a:pPr lvl="2"/>
            <a:r>
              <a:rPr lang="en-US" sz="2800" dirty="0" smtClean="0"/>
              <a:t>CAMP (mentoring program)</a:t>
            </a:r>
            <a:endParaRPr lang="en-US" sz="2800" dirty="0"/>
          </a:p>
        </p:txBody>
      </p:sp>
      <p:pic>
        <p:nvPicPr>
          <p:cNvPr id="5" name="Picture 2" descr="Image result for health and wellbeing carto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04571" y="3506263"/>
            <a:ext cx="2000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34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49" y="325409"/>
            <a:ext cx="10515600" cy="1325563"/>
          </a:xfrm>
        </p:spPr>
        <p:txBody>
          <a:bodyPr>
            <a:normAutofit/>
          </a:bodyPr>
          <a:lstStyle/>
          <a:p>
            <a:r>
              <a:rPr lang="en-US" sz="4000" dirty="0" smtClean="0"/>
              <a:t>A New Practice Resource: Lawyer Self-Assessment</a:t>
            </a:r>
            <a:endParaRPr lang="en-US" sz="4000" dirty="0"/>
          </a:p>
        </p:txBody>
      </p:sp>
      <p:sp>
        <p:nvSpPr>
          <p:cNvPr id="3" name="Content Placeholder 2"/>
          <p:cNvSpPr>
            <a:spLocks noGrp="1"/>
          </p:cNvSpPr>
          <p:nvPr>
            <p:ph idx="1"/>
          </p:nvPr>
        </p:nvSpPr>
        <p:spPr>
          <a:xfrm>
            <a:off x="662149" y="1734518"/>
            <a:ext cx="4646698" cy="4351338"/>
          </a:xfrm>
        </p:spPr>
        <p:txBody>
          <a:bodyPr>
            <a:normAutofit/>
          </a:bodyPr>
          <a:lstStyle/>
          <a:p>
            <a:r>
              <a:rPr lang="en-US" sz="2400" dirty="0" smtClean="0"/>
              <a:t>New voluntary initiative; online platform in next few weeks</a:t>
            </a:r>
          </a:p>
          <a:p>
            <a:r>
              <a:rPr lang="en-US" sz="2400" dirty="0" smtClean="0"/>
              <a:t>Helps lawyers implement ethical infrastructure within the practice</a:t>
            </a:r>
          </a:p>
          <a:p>
            <a:r>
              <a:rPr lang="en-US" sz="2400" dirty="0" smtClean="0"/>
              <a:t>Utilizes proactive approach  </a:t>
            </a:r>
            <a:endParaRPr lang="en-US" sz="2400" dirty="0"/>
          </a:p>
        </p:txBody>
      </p:sp>
      <p:graphicFrame>
        <p:nvGraphicFramePr>
          <p:cNvPr id="6" name="Content Placeholder 3"/>
          <p:cNvGraphicFramePr>
            <a:graphicFrameLocks/>
          </p:cNvGraphicFramePr>
          <p:nvPr>
            <p:extLst>
              <p:ext uri="{D42A27DB-BD31-4B8C-83A1-F6EECF244321}">
                <p14:modId xmlns:p14="http://schemas.microsoft.com/office/powerpoint/2010/main" val="2501532151"/>
              </p:ext>
            </p:extLst>
          </p:nvPr>
        </p:nvGraphicFramePr>
        <p:xfrm>
          <a:off x="3496741" y="1180730"/>
          <a:ext cx="10233025" cy="474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52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Office of Attorney Regulation Counsel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Admissions</a:t>
            </a:r>
          </a:p>
          <a:p>
            <a:r>
              <a:rPr lang="en-US" dirty="0" smtClean="0"/>
              <a:t>Registration</a:t>
            </a:r>
          </a:p>
          <a:p>
            <a:r>
              <a:rPr lang="en-US" dirty="0" smtClean="0"/>
              <a:t>Continuing Legal Education</a:t>
            </a:r>
          </a:p>
          <a:p>
            <a:r>
              <a:rPr lang="en-US" dirty="0" smtClean="0"/>
              <a:t>Attorney Regulation</a:t>
            </a:r>
          </a:p>
          <a:p>
            <a:r>
              <a:rPr lang="en-US" dirty="0" smtClean="0"/>
              <a:t>Magistrate Regulation</a:t>
            </a:r>
          </a:p>
          <a:p>
            <a:pPr>
              <a:spcBef>
                <a:spcPct val="50000"/>
              </a:spcBef>
            </a:pPr>
            <a:r>
              <a:rPr lang="en-US" dirty="0"/>
              <a:t>Attorneys’ Fund for Client </a:t>
            </a:r>
            <a:r>
              <a:rPr lang="en-US" dirty="0" smtClean="0"/>
              <a:t>Protection</a:t>
            </a:r>
          </a:p>
          <a:p>
            <a:pPr>
              <a:spcBef>
                <a:spcPct val="50000"/>
              </a:spcBef>
            </a:pPr>
            <a:r>
              <a:rPr lang="en-US" dirty="0" smtClean="0"/>
              <a:t>Inventory Counsel</a:t>
            </a:r>
            <a:endParaRPr lang="en-US" dirty="0"/>
          </a:p>
          <a:p>
            <a:pPr>
              <a:spcBef>
                <a:spcPct val="50000"/>
              </a:spcBef>
            </a:pPr>
            <a:r>
              <a:rPr lang="en-US" dirty="0" smtClean="0"/>
              <a:t>Unauthorized </a:t>
            </a:r>
            <a:r>
              <a:rPr lang="en-US" dirty="0"/>
              <a:t>Practice of Law</a:t>
            </a:r>
          </a:p>
          <a:p>
            <a:pPr>
              <a:spcBef>
                <a:spcPct val="50000"/>
              </a:spcBef>
            </a:pPr>
            <a:r>
              <a:rPr lang="en-US" dirty="0" smtClean="0"/>
              <a:t>Special </a:t>
            </a:r>
            <a:r>
              <a:rPr lang="en-US" dirty="0"/>
              <a:t>Counsel </a:t>
            </a:r>
            <a:r>
              <a:rPr lang="en-US" dirty="0" smtClean="0"/>
              <a:t>for </a:t>
            </a:r>
            <a:r>
              <a:rPr lang="en-US" dirty="0"/>
              <a:t>Commission on Judicial Discipline</a:t>
            </a:r>
          </a:p>
        </p:txBody>
      </p:sp>
      <p:pic>
        <p:nvPicPr>
          <p:cNvPr id="4" name="Picture 9" descr="A:\sealfinal.eps"/>
          <p:cNvPicPr>
            <a:picLocks noChangeAspect="1" noChangeArrowheads="1"/>
          </p:cNvPicPr>
          <p:nvPr/>
        </p:nvPicPr>
        <p:blipFill>
          <a:blip r:embed="rId3" cstate="print"/>
          <a:srcRect/>
          <a:stretch>
            <a:fillRect/>
          </a:stretch>
        </p:blipFill>
        <p:spPr bwMode="auto">
          <a:xfrm>
            <a:off x="9144000" y="4181587"/>
            <a:ext cx="2209800" cy="1995376"/>
          </a:xfrm>
          <a:prstGeom prst="rect">
            <a:avLst/>
          </a:prstGeom>
          <a:noFill/>
          <a:ln w="9525">
            <a:noFill/>
            <a:miter lim="800000"/>
            <a:headEnd/>
            <a:tailEnd/>
          </a:ln>
        </p:spPr>
      </p:pic>
    </p:spTree>
    <p:extLst>
      <p:ext uri="{BB962C8B-B14F-4D97-AF65-F5344CB8AC3E}">
        <p14:creationId xmlns:p14="http://schemas.microsoft.com/office/powerpoint/2010/main" val="3068260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79" y="160337"/>
            <a:ext cx="8825659" cy="1122680"/>
          </a:xfrm>
        </p:spPr>
        <p:txBody>
          <a:bodyPr>
            <a:normAutofit/>
          </a:bodyPr>
          <a:lstStyle/>
          <a:p>
            <a:r>
              <a:rPr lang="en-US" sz="4000" dirty="0" smtClean="0">
                <a:solidFill>
                  <a:schemeClr val="accent1"/>
                </a:solidFill>
              </a:rPr>
              <a:t>Resources</a:t>
            </a:r>
            <a:endParaRPr lang="en-US" sz="4000" dirty="0">
              <a:solidFill>
                <a:schemeClr val="accent1"/>
              </a:solidFill>
            </a:endParaRPr>
          </a:p>
        </p:txBody>
      </p:sp>
      <p:sp>
        <p:nvSpPr>
          <p:cNvPr id="3" name="Text Placeholder 2"/>
          <p:cNvSpPr>
            <a:spLocks noGrp="1"/>
          </p:cNvSpPr>
          <p:nvPr>
            <p:ph type="body" sz="half" idx="2"/>
          </p:nvPr>
        </p:nvSpPr>
        <p:spPr>
          <a:xfrm>
            <a:off x="612775" y="1524194"/>
            <a:ext cx="8825659" cy="4627880"/>
          </a:xfrm>
        </p:spPr>
        <p:txBody>
          <a:bodyPr>
            <a:normAutofit lnSpcReduction="10000"/>
          </a:bodyPr>
          <a:lstStyle/>
          <a:p>
            <a:pPr marL="285750" indent="-285750">
              <a:buFont typeface="Wingdings" panose="05000000000000000000" pitchFamily="2" charset="2"/>
              <a:buChar char="Ø"/>
            </a:pPr>
            <a:r>
              <a:rPr lang="en-US" sz="2800" dirty="0" smtClean="0"/>
              <a:t>For more information about attorney regulation: </a:t>
            </a:r>
            <a:r>
              <a:rPr lang="en-US" sz="2800" dirty="0" smtClean="0">
                <a:solidFill>
                  <a:schemeClr val="accent1"/>
                </a:solidFill>
              </a:rPr>
              <a:t>coloradosupremecourt.com  </a:t>
            </a:r>
          </a:p>
          <a:p>
            <a:pPr marL="285750" indent="-285750">
              <a:buFont typeface="Wingdings" panose="05000000000000000000" pitchFamily="2" charset="2"/>
              <a:buChar char="Ø"/>
            </a:pPr>
            <a:r>
              <a:rPr lang="en-US" sz="2800" dirty="0" smtClean="0"/>
              <a:t>Colorado Lawyer Assistance </a:t>
            </a:r>
            <a:r>
              <a:rPr lang="en-US" sz="2800" dirty="0"/>
              <a:t>Program </a:t>
            </a:r>
            <a:r>
              <a:rPr lang="en-US" sz="2800" dirty="0" smtClean="0"/>
              <a:t>(COLAP): </a:t>
            </a:r>
            <a:r>
              <a:rPr lang="en-US" sz="2800" dirty="0" smtClean="0">
                <a:solidFill>
                  <a:schemeClr val="accent1"/>
                </a:solidFill>
              </a:rPr>
              <a:t>coloradolap.org</a:t>
            </a:r>
          </a:p>
          <a:p>
            <a:pPr marL="285750" indent="-285750">
              <a:buFont typeface="Wingdings" panose="05000000000000000000" pitchFamily="2" charset="2"/>
              <a:buChar char="Ø"/>
            </a:pPr>
            <a:r>
              <a:rPr lang="en-US" sz="2800" dirty="0" smtClean="0"/>
              <a:t>Colorado Attorney Mentoring Program (CAMP): </a:t>
            </a:r>
            <a:r>
              <a:rPr lang="en-US" sz="2800" dirty="0" smtClean="0">
                <a:solidFill>
                  <a:schemeClr val="tx2">
                    <a:lumMod val="75000"/>
                  </a:schemeClr>
                </a:solidFill>
              </a:rPr>
              <a:t>coloradomentoring.org</a:t>
            </a:r>
          </a:p>
          <a:p>
            <a:pPr marL="285750" indent="-285750">
              <a:buFont typeface="Wingdings" panose="05000000000000000000" pitchFamily="2" charset="2"/>
              <a:buChar char="Ø"/>
            </a:pPr>
            <a:r>
              <a:rPr lang="en-US" sz="2800" dirty="0" smtClean="0">
                <a:solidFill>
                  <a:srgbClr val="FFC000"/>
                </a:solidFill>
              </a:rPr>
              <a:t>Ethics Opinions: </a:t>
            </a:r>
          </a:p>
          <a:p>
            <a:pPr marL="742950" lvl="1" indent="-285750">
              <a:buFont typeface="Wingdings" panose="05000000000000000000" pitchFamily="2" charset="2"/>
              <a:buChar char="Ø"/>
            </a:pPr>
            <a:r>
              <a:rPr lang="en-US" sz="2800" dirty="0" smtClean="0">
                <a:solidFill>
                  <a:schemeClr val="tx2">
                    <a:lumMod val="75000"/>
                  </a:schemeClr>
                </a:solidFill>
              </a:rPr>
              <a:t>CBA </a:t>
            </a:r>
            <a:r>
              <a:rPr lang="en-US" sz="2800" dirty="0">
                <a:solidFill>
                  <a:schemeClr val="tx2">
                    <a:lumMod val="75000"/>
                  </a:schemeClr>
                </a:solidFill>
              </a:rPr>
              <a:t>Ethics Op. 101 Unbundled Legal </a:t>
            </a:r>
            <a:r>
              <a:rPr lang="en-US" sz="2800" dirty="0" smtClean="0">
                <a:solidFill>
                  <a:schemeClr val="tx2">
                    <a:lumMod val="75000"/>
                  </a:schemeClr>
                </a:solidFill>
              </a:rPr>
              <a:t>Services</a:t>
            </a:r>
          </a:p>
          <a:p>
            <a:pPr marL="742950" lvl="1" indent="-285750">
              <a:buFont typeface="Wingdings" panose="05000000000000000000" pitchFamily="2" charset="2"/>
              <a:buChar char="Ø"/>
            </a:pPr>
            <a:r>
              <a:rPr lang="en-US" sz="2800" dirty="0" smtClean="0">
                <a:solidFill>
                  <a:schemeClr val="tx2">
                    <a:lumMod val="75000"/>
                  </a:schemeClr>
                </a:solidFill>
              </a:rPr>
              <a:t>CBA </a:t>
            </a:r>
            <a:r>
              <a:rPr lang="en-US" sz="2800" dirty="0">
                <a:solidFill>
                  <a:schemeClr val="tx2">
                    <a:lumMod val="75000"/>
                  </a:schemeClr>
                </a:solidFill>
              </a:rPr>
              <a:t>Ethics Op. 117 Ethical Responsibilities of Attorney in Legal Services and Pro Bono Programs Concerning Prospective Clients</a:t>
            </a:r>
          </a:p>
          <a:p>
            <a:pPr marL="285750" indent="-285750">
              <a:buFont typeface="Wingdings" panose="05000000000000000000" pitchFamily="2" charset="2"/>
              <a:buChar char="Ø"/>
            </a:pPr>
            <a:endParaRPr lang="en-US" sz="2800" dirty="0" smtClean="0">
              <a:solidFill>
                <a:srgbClr val="00B0F0"/>
              </a:solidFill>
            </a:endParaRPr>
          </a:p>
          <a:p>
            <a:endParaRPr lang="en-US" dirty="0"/>
          </a:p>
        </p:txBody>
      </p:sp>
      <p:sp>
        <p:nvSpPr>
          <p:cNvPr id="4" name="AutoShape 2" descr="Image result for resource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sources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resourc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735" y="3642360"/>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2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95250">
              <a:bevelT w="38100" h="38100"/>
            </a:sp3d>
          </a:bodyPr>
          <a:lstStyle/>
          <a:p>
            <a:pPr algn="ctr"/>
            <a:r>
              <a:rPr lang="en-US" sz="66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38400"/>
            <a:ext cx="2857500" cy="2857500"/>
          </a:xfrm>
          <a:prstGeom prst="rect">
            <a:avLst/>
          </a:prstGeom>
          <a:effectLst>
            <a:softEdge rad="127000"/>
          </a:effectLst>
        </p:spPr>
      </p:pic>
    </p:spTree>
    <p:extLst>
      <p:ext uri="{BB962C8B-B14F-4D97-AF65-F5344CB8AC3E}">
        <p14:creationId xmlns:p14="http://schemas.microsoft.com/office/powerpoint/2010/main" val="2714176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regulate?</a:t>
            </a:r>
            <a:endParaRPr lang="en-US" dirty="0"/>
          </a:p>
        </p:txBody>
      </p:sp>
      <p:sp>
        <p:nvSpPr>
          <p:cNvPr id="3" name="Content Placeholder 2"/>
          <p:cNvSpPr>
            <a:spLocks noGrp="1"/>
          </p:cNvSpPr>
          <p:nvPr>
            <p:ph idx="1"/>
          </p:nvPr>
        </p:nvSpPr>
        <p:spPr>
          <a:xfrm>
            <a:off x="838200" y="1366256"/>
            <a:ext cx="8946541" cy="4576353"/>
          </a:xfrm>
        </p:spPr>
        <p:txBody>
          <a:bodyPr/>
          <a:lstStyle/>
          <a:p>
            <a:endParaRPr lang="en-US" sz="2600" dirty="0" smtClean="0"/>
          </a:p>
          <a:p>
            <a:r>
              <a:rPr lang="en-US" sz="2600" dirty="0" smtClean="0"/>
              <a:t>Protection of the public</a:t>
            </a:r>
          </a:p>
          <a:p>
            <a:r>
              <a:rPr lang="en-US" sz="2600" dirty="0" smtClean="0"/>
              <a:t>Ensure competence</a:t>
            </a:r>
          </a:p>
          <a:p>
            <a:r>
              <a:rPr lang="en-US" sz="2600" dirty="0" smtClean="0"/>
              <a:t>Ensure confidence in the legal system</a:t>
            </a:r>
          </a:p>
          <a:p>
            <a:r>
              <a:rPr lang="en-US" sz="2600" dirty="0" smtClean="0"/>
              <a:t>Support lawyers in the practice </a:t>
            </a:r>
          </a:p>
        </p:txBody>
      </p:sp>
      <p:sp>
        <p:nvSpPr>
          <p:cNvPr id="4" name="Rectangle 3"/>
          <p:cNvSpPr/>
          <p:nvPr/>
        </p:nvSpPr>
        <p:spPr>
          <a:xfrm>
            <a:off x="4930085" y="5209595"/>
            <a:ext cx="6637073" cy="830997"/>
          </a:xfrm>
          <a:prstGeom prst="rect">
            <a:avLst/>
          </a:prstGeom>
        </p:spPr>
        <p:txBody>
          <a:bodyPr wrap="none">
            <a:spAutoFit/>
          </a:bodyPr>
          <a:lstStyle/>
          <a:p>
            <a:r>
              <a:rPr lang="en-US" sz="2400" b="1" i="1" dirty="0" smtClean="0"/>
              <a:t>Office of Attorney Regulation Counsel: </a:t>
            </a:r>
          </a:p>
          <a:p>
            <a:r>
              <a:rPr lang="en-US" sz="2400" b="1" i="1" dirty="0" smtClean="0"/>
              <a:t>Promoting </a:t>
            </a:r>
            <a:r>
              <a:rPr lang="en-US" sz="2400" b="1" i="1" dirty="0"/>
              <a:t>Professionalism. Protecting the Public.</a:t>
            </a:r>
          </a:p>
        </p:txBody>
      </p:sp>
    </p:spTree>
    <p:extLst>
      <p:ext uri="{BB962C8B-B14F-4D97-AF65-F5344CB8AC3E}">
        <p14:creationId xmlns:p14="http://schemas.microsoft.com/office/powerpoint/2010/main" val="353202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85" y="419858"/>
            <a:ext cx="8825659" cy="1242392"/>
          </a:xfrm>
        </p:spPr>
        <p:txBody>
          <a:bodyPr>
            <a:normAutofit/>
          </a:bodyPr>
          <a:lstStyle/>
          <a:p>
            <a:r>
              <a:rPr lang="en-US" sz="5400" dirty="0" smtClean="0"/>
              <a:t>Regulatory Objectives</a:t>
            </a:r>
            <a:endParaRPr lang="en-US" sz="5400" dirty="0"/>
          </a:p>
        </p:txBody>
      </p:sp>
      <p:sp>
        <p:nvSpPr>
          <p:cNvPr id="3" name="Text Placeholder 2"/>
          <p:cNvSpPr>
            <a:spLocks noGrp="1"/>
          </p:cNvSpPr>
          <p:nvPr>
            <p:ph type="body" sz="half" idx="2"/>
          </p:nvPr>
        </p:nvSpPr>
        <p:spPr>
          <a:xfrm>
            <a:off x="741285" y="2576681"/>
            <a:ext cx="10471211" cy="4281319"/>
          </a:xfrm>
        </p:spPr>
        <p:txBody>
          <a:bodyPr>
            <a:normAutofit fontScale="92500" lnSpcReduction="20000"/>
          </a:bodyPr>
          <a:lstStyle/>
          <a:p>
            <a:pPr marL="457200" indent="-457200">
              <a:spcBef>
                <a:spcPts val="600"/>
              </a:spcBef>
              <a:buFont typeface="Arial" panose="020B0604020202020204" pitchFamily="34" charset="0"/>
              <a:buChar char="•"/>
            </a:pPr>
            <a:r>
              <a:rPr lang="en-US" sz="2800" dirty="0"/>
              <a:t>I</a:t>
            </a:r>
            <a:r>
              <a:rPr lang="en-US" sz="2800" dirty="0" smtClean="0"/>
              <a:t>n April 2016, the Colorado Supreme Court adopted the regulatory objectives, which are now the Preamble to Chapters 18-20 (the rules that govern the regulatory system).</a:t>
            </a:r>
          </a:p>
          <a:p>
            <a:pPr>
              <a:spcBef>
                <a:spcPts val="600"/>
              </a:spcBef>
            </a:pPr>
            <a:endParaRPr lang="en-US" sz="2800" dirty="0" smtClean="0"/>
          </a:p>
          <a:p>
            <a:pPr marL="457200" indent="-457200">
              <a:spcBef>
                <a:spcPts val="600"/>
              </a:spcBef>
              <a:buFont typeface="Arial" panose="020B0604020202020204" pitchFamily="34" charset="0"/>
              <a:buChar char="•"/>
            </a:pPr>
            <a:r>
              <a:rPr lang="en-US" sz="2800" dirty="0" smtClean="0"/>
              <a:t>Colorado was the first state to adopt the objectives and formally announce our purpose for regulation. </a:t>
            </a:r>
          </a:p>
          <a:p>
            <a:pPr>
              <a:spcBef>
                <a:spcPts val="600"/>
              </a:spcBef>
            </a:pPr>
            <a:endParaRPr lang="en-US" sz="2800" dirty="0" smtClean="0"/>
          </a:p>
          <a:p>
            <a:pPr marL="457200" indent="-457200">
              <a:spcBef>
                <a:spcPts val="600"/>
              </a:spcBef>
              <a:buFont typeface="Arial" panose="020B0604020202020204" pitchFamily="34" charset="0"/>
              <a:buChar char="•"/>
            </a:pPr>
            <a:r>
              <a:rPr lang="en-US" sz="2800" dirty="0" smtClean="0"/>
              <a:t>Our office looks to these objectives when gauging our initiatives and role in the legal community. </a:t>
            </a:r>
          </a:p>
          <a:p>
            <a:pPr algn="just"/>
            <a:endParaRPr lang="en-US" sz="2800" b="1" i="1" dirty="0" smtClean="0"/>
          </a:p>
          <a:p>
            <a:pPr algn="just"/>
            <a:r>
              <a:rPr lang="en-US" sz="3200" b="1" i="1" dirty="0" smtClean="0"/>
              <a:t>Objective #6: Promoting </a:t>
            </a:r>
            <a:r>
              <a:rPr lang="en-US" sz="3200" b="1" i="1" dirty="0" smtClean="0">
                <a:solidFill>
                  <a:srgbClr val="FFFF00"/>
                </a:solidFill>
              </a:rPr>
              <a:t>access to justice </a:t>
            </a:r>
            <a:r>
              <a:rPr lang="en-US" sz="3200" b="1" i="1" dirty="0" smtClean="0"/>
              <a:t>and consumer choice in the availability and affordability of competent legal services</a:t>
            </a:r>
          </a:p>
          <a:p>
            <a:pPr algn="just"/>
            <a:endParaRPr lang="en-US" sz="3200" b="1" i="1" dirty="0" smtClean="0"/>
          </a:p>
          <a:p>
            <a:endParaRPr lang="en-US" sz="2800" dirty="0"/>
          </a:p>
          <a:p>
            <a:endParaRPr lang="en-US" sz="2800" dirty="0" smtClean="0"/>
          </a:p>
          <a:p>
            <a:endParaRPr lang="en-US" sz="2800" dirty="0"/>
          </a:p>
        </p:txBody>
      </p:sp>
    </p:spTree>
    <p:extLst>
      <p:ext uri="{BB962C8B-B14F-4D97-AF65-F5344CB8AC3E}">
        <p14:creationId xmlns:p14="http://schemas.microsoft.com/office/powerpoint/2010/main" val="25637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58" y="376651"/>
            <a:ext cx="10515600" cy="1325563"/>
          </a:xfrm>
        </p:spPr>
        <p:txBody>
          <a:bodyPr>
            <a:normAutofit/>
          </a:bodyPr>
          <a:lstStyle/>
          <a:p>
            <a:r>
              <a:rPr lang="en-US" dirty="0" smtClean="0"/>
              <a:t>Access to Justice</a:t>
            </a:r>
            <a:endParaRPr lang="en-US" dirty="0"/>
          </a:p>
        </p:txBody>
      </p:sp>
      <p:sp>
        <p:nvSpPr>
          <p:cNvPr id="3" name="Content Placeholder 2"/>
          <p:cNvSpPr>
            <a:spLocks noGrp="1"/>
          </p:cNvSpPr>
          <p:nvPr>
            <p:ph idx="1"/>
          </p:nvPr>
        </p:nvSpPr>
        <p:spPr>
          <a:xfrm>
            <a:off x="867489" y="1486061"/>
            <a:ext cx="9164278" cy="4985760"/>
          </a:xfrm>
        </p:spPr>
        <p:txBody>
          <a:bodyPr>
            <a:normAutofit/>
          </a:bodyPr>
          <a:lstStyle/>
          <a:p>
            <a:r>
              <a:rPr lang="en-US" dirty="0" smtClean="0"/>
              <a:t>Legal Nights </a:t>
            </a:r>
          </a:p>
          <a:p>
            <a:r>
              <a:rPr lang="en-US" dirty="0" smtClean="0"/>
              <a:t>Legal Clinics </a:t>
            </a:r>
          </a:p>
          <a:p>
            <a:r>
              <a:rPr lang="en-US" dirty="0" smtClean="0"/>
              <a:t>Ghost Writing (drafting for pro se party)</a:t>
            </a:r>
          </a:p>
          <a:p>
            <a:r>
              <a:rPr lang="en-US" dirty="0" smtClean="0"/>
              <a:t>Unbundled </a:t>
            </a:r>
            <a:r>
              <a:rPr lang="en-US" dirty="0" smtClean="0"/>
              <a:t>legal services (limited representation</a:t>
            </a:r>
            <a:r>
              <a:rPr lang="en-US" dirty="0" smtClean="0"/>
              <a:t>)</a:t>
            </a:r>
            <a:endParaRPr lang="en-US" dirty="0" smtClean="0"/>
          </a:p>
          <a:p>
            <a:r>
              <a:rPr lang="en-US" dirty="0" smtClean="0"/>
              <a:t>Modest </a:t>
            </a:r>
            <a:r>
              <a:rPr lang="en-US" dirty="0"/>
              <a:t>means representation (low fee representation)</a:t>
            </a:r>
          </a:p>
          <a:p>
            <a:pPr lvl="1"/>
            <a:r>
              <a:rPr lang="en-US" b="1" dirty="0" smtClean="0"/>
              <a:t>Resource: Successful </a:t>
            </a:r>
            <a:r>
              <a:rPr lang="en-US" b="1" dirty="0"/>
              <a:t>Business Planning: Serving the Moderate Income Client handbook</a:t>
            </a:r>
          </a:p>
          <a:p>
            <a:pPr>
              <a:buClr>
                <a:schemeClr val="tx1"/>
              </a:buClr>
            </a:pPr>
            <a:r>
              <a:rPr lang="en-US" dirty="0" smtClean="0">
                <a:solidFill>
                  <a:srgbClr val="FFC000"/>
                </a:solidFill>
              </a:rPr>
              <a:t>Pro </a:t>
            </a:r>
            <a:r>
              <a:rPr lang="en-US" dirty="0">
                <a:solidFill>
                  <a:srgbClr val="FFC000"/>
                </a:solidFill>
              </a:rPr>
              <a:t>bono representation </a:t>
            </a:r>
            <a:r>
              <a:rPr lang="en-US" dirty="0" smtClean="0"/>
              <a:t>(no fee representation either limited or full representation)</a:t>
            </a:r>
          </a:p>
          <a:p>
            <a:pPr marL="457200" lvl="1" indent="0">
              <a:buNone/>
            </a:pPr>
            <a:endParaRPr lang="en-US" dirty="0"/>
          </a:p>
          <a:p>
            <a:endParaRPr lang="en-US" dirty="0"/>
          </a:p>
          <a:p>
            <a:pPr marL="0" indent="0">
              <a:buNone/>
            </a:pPr>
            <a:endParaRPr lang="en-US" dirty="0"/>
          </a:p>
        </p:txBody>
      </p:sp>
      <p:pic>
        <p:nvPicPr>
          <p:cNvPr id="6" name="Picture 2" descr="SC Access to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902" y="613260"/>
            <a:ext cx="2774056" cy="278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8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The Rules Support Access to Justice</a:t>
            </a:r>
            <a:endParaRPr lang="en-US" sz="4800" dirty="0"/>
          </a:p>
        </p:txBody>
      </p:sp>
      <p:sp>
        <p:nvSpPr>
          <p:cNvPr id="3" name="Content Placeholder 2"/>
          <p:cNvSpPr>
            <a:spLocks noGrp="1"/>
          </p:cNvSpPr>
          <p:nvPr>
            <p:ph idx="1"/>
          </p:nvPr>
        </p:nvSpPr>
        <p:spPr>
          <a:xfrm>
            <a:off x="838200" y="1690688"/>
            <a:ext cx="9797249" cy="4486275"/>
          </a:xfrm>
        </p:spPr>
        <p:txBody>
          <a:bodyPr>
            <a:normAutofit fontScale="85000" lnSpcReduction="20000"/>
          </a:bodyPr>
          <a:lstStyle/>
          <a:p>
            <a:r>
              <a:rPr lang="en-US" dirty="0" smtClean="0"/>
              <a:t>Colo. RPC 1.2(c): “A lawyer may limit the scope or objectives, or both, of the representation if the limitation is reasonable under the circumstances and the </a:t>
            </a:r>
            <a:r>
              <a:rPr lang="en-US" b="1" dirty="0" smtClean="0">
                <a:solidFill>
                  <a:srgbClr val="FFC000"/>
                </a:solidFill>
              </a:rPr>
              <a:t>client gives informed consent</a:t>
            </a:r>
            <a:r>
              <a:rPr lang="en-US" dirty="0" smtClean="0"/>
              <a:t>. A lawyer may provide limited representation to pro se parties as permitted by C.R.C.P. 11(b) and C.R.C.P. 311(b).”</a:t>
            </a:r>
          </a:p>
          <a:p>
            <a:pPr marL="0" indent="0">
              <a:buNone/>
            </a:pPr>
            <a:endParaRPr lang="en-US" dirty="0" smtClean="0"/>
          </a:p>
          <a:p>
            <a:r>
              <a:rPr lang="en-US" dirty="0" smtClean="0"/>
              <a:t>Colo</a:t>
            </a:r>
            <a:r>
              <a:rPr lang="en-US" dirty="0"/>
              <a:t>. RPC </a:t>
            </a:r>
            <a:r>
              <a:rPr lang="en-US" dirty="0" smtClean="0"/>
              <a:t>6.1: </a:t>
            </a:r>
            <a:r>
              <a:rPr lang="en-US" dirty="0">
                <a:solidFill>
                  <a:srgbClr val="FFC000"/>
                </a:solidFill>
              </a:rPr>
              <a:t>“Every lawyer has a professional responsibility to provide legal services to those unable to pay.” </a:t>
            </a:r>
          </a:p>
          <a:p>
            <a:pPr marL="0" indent="0">
              <a:buNone/>
            </a:pPr>
            <a:endParaRPr lang="en-US" dirty="0"/>
          </a:p>
          <a:p>
            <a:r>
              <a:rPr lang="en-US" dirty="0" smtClean="0"/>
              <a:t>C.R.C.P</a:t>
            </a:r>
            <a:r>
              <a:rPr lang="en-US" dirty="0"/>
              <a:t>. 204.6 Pro Bono Counsel </a:t>
            </a:r>
            <a:r>
              <a:rPr lang="en-US" dirty="0" smtClean="0"/>
              <a:t>Certification: non-Colorado lawyer may provide pro bono representation in certain circumstances</a:t>
            </a:r>
          </a:p>
          <a:p>
            <a:pPr marL="0" indent="0">
              <a:buNone/>
            </a:pPr>
            <a:endParaRPr lang="en-US" dirty="0" smtClean="0"/>
          </a:p>
          <a:p>
            <a:r>
              <a:rPr lang="en-US" dirty="0" smtClean="0"/>
              <a:t>C.R.C.P. 260.8 Direct Representation and Mentoring in Pro Bono and Civil Litigation Matters (CLE accreditation)</a:t>
            </a:r>
          </a:p>
          <a:p>
            <a:endParaRPr lang="en-US" dirty="0"/>
          </a:p>
          <a:p>
            <a:endParaRPr lang="en-US" dirty="0"/>
          </a:p>
        </p:txBody>
      </p:sp>
    </p:spTree>
    <p:extLst>
      <p:ext uri="{BB962C8B-B14F-4D97-AF65-F5344CB8AC3E}">
        <p14:creationId xmlns:p14="http://schemas.microsoft.com/office/powerpoint/2010/main" val="60182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	</a:t>
            </a:r>
            <a:endParaRPr lang="en-US" dirty="0"/>
          </a:p>
        </p:txBody>
      </p:sp>
      <p:sp>
        <p:nvSpPr>
          <p:cNvPr id="3" name="Content Placeholder 2"/>
          <p:cNvSpPr>
            <a:spLocks noGrp="1"/>
          </p:cNvSpPr>
          <p:nvPr>
            <p:ph idx="1"/>
          </p:nvPr>
        </p:nvSpPr>
        <p:spPr/>
        <p:txBody>
          <a:bodyPr>
            <a:normAutofit/>
          </a:bodyPr>
          <a:lstStyle/>
          <a:p>
            <a:pPr marL="0" indent="0" algn="just">
              <a:buNone/>
            </a:pPr>
            <a:r>
              <a:rPr lang="en-US" sz="4000" dirty="0" smtClean="0"/>
              <a:t>-Very few complaints.</a:t>
            </a:r>
            <a:endParaRPr lang="en-US" sz="4000" dirty="0"/>
          </a:p>
        </p:txBody>
      </p:sp>
      <p:pic>
        <p:nvPicPr>
          <p:cNvPr id="1026" name="Picture 2" descr="Image result for the good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3190370"/>
            <a:ext cx="466725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if there is a complaint…</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Image result for elephant in the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00" y="1825625"/>
            <a:ext cx="10233799" cy="427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8074</TotalTime>
  <Words>1711</Words>
  <Application>Microsoft Office PowerPoint</Application>
  <PresentationFormat>Widescreen</PresentationFormat>
  <Paragraphs>208</Paragraphs>
  <Slides>31</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Corbel</vt:lpstr>
      <vt:lpstr>Times New Roman</vt:lpstr>
      <vt:lpstr>Wingdings</vt:lpstr>
      <vt:lpstr>Depth</vt:lpstr>
      <vt:lpstr>Goal: Access to Justice</vt:lpstr>
      <vt:lpstr>Ethical Considerations  for Pro Bono Representation</vt:lpstr>
      <vt:lpstr>The Office of Attorney Regulation Counsel</vt:lpstr>
      <vt:lpstr>Why do we regulate?</vt:lpstr>
      <vt:lpstr>Regulatory Objectives</vt:lpstr>
      <vt:lpstr>Access to Justice</vt:lpstr>
      <vt:lpstr>The Rules Support Access to Justice</vt:lpstr>
      <vt:lpstr>The Good News… </vt:lpstr>
      <vt:lpstr>But if there is a complaint…</vt:lpstr>
      <vt:lpstr>Analyzing Complaints</vt:lpstr>
      <vt:lpstr> Key to Success: Know Your Role</vt:lpstr>
      <vt:lpstr>Legal Information</vt:lpstr>
      <vt:lpstr>Who May Provide Legal Information?</vt:lpstr>
      <vt:lpstr>Legal Advice</vt:lpstr>
      <vt:lpstr>Who May Provide Legal Advice? </vt:lpstr>
      <vt:lpstr>Analyzing the Attorney-Client Relationship</vt:lpstr>
      <vt:lpstr>When Does Representation Begin?</vt:lpstr>
      <vt:lpstr>If there is an attorney-client relationship…</vt:lpstr>
      <vt:lpstr>Colo. RPC 1.1 Competence</vt:lpstr>
      <vt:lpstr>Colo. RPC 1.3 Diligence</vt:lpstr>
      <vt:lpstr>Colo. RPC 1.4 Communication</vt:lpstr>
      <vt:lpstr>Conflicts of Interest</vt:lpstr>
      <vt:lpstr>Colo. RPC 1.18 Duties to Prospective Clients </vt:lpstr>
      <vt:lpstr>Colo. RPC 1.5 Fee Agreements</vt:lpstr>
      <vt:lpstr>Confirm the Representation Ended</vt:lpstr>
      <vt:lpstr>Know the Parameters of the Program or Clinic</vt:lpstr>
      <vt:lpstr>You and Your Practice</vt:lpstr>
      <vt:lpstr>Who is Your Advocate?</vt:lpstr>
      <vt:lpstr>A New Practice Resource: Lawyer Self-Assessment</vt:lpstr>
      <vt:lpstr>Resources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Legal Night and  Other Legal  Volunteer  Work</dc:title>
  <dc:creator>April McMurrey</dc:creator>
  <cp:lastModifiedBy>April McMurrey</cp:lastModifiedBy>
  <cp:revision>239</cp:revision>
  <cp:lastPrinted>2017-09-28T15:08:09Z</cp:lastPrinted>
  <dcterms:created xsi:type="dcterms:W3CDTF">2016-10-14T04:01:33Z</dcterms:created>
  <dcterms:modified xsi:type="dcterms:W3CDTF">2017-09-28T17:58:33Z</dcterms:modified>
</cp:coreProperties>
</file>